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5" r:id="rId7"/>
    <p:sldId id="275" r:id="rId8"/>
    <p:sldId id="283" r:id="rId9"/>
    <p:sldId id="285" r:id="rId10"/>
    <p:sldId id="284" r:id="rId11"/>
    <p:sldId id="281" r:id="rId12"/>
    <p:sldId id="282" r:id="rId13"/>
    <p:sldId id="264" r:id="rId14"/>
    <p:sldId id="278" r:id="rId15"/>
    <p:sldId id="261" r:id="rId16"/>
    <p:sldId id="273" r:id="rId17"/>
    <p:sldId id="272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707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52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574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43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87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66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58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60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12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FC3-21D1-471A-87F1-546088F10CF6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C771-69D0-4E67-BE73-D0FE7AFF02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938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2015 Croatian renewable law: one step forward (and now back?)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68095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Ana-Maria </a:t>
            </a:r>
            <a:r>
              <a:rPr lang="hr-HR" dirty="0" err="1" smtClean="0"/>
              <a:t>Boromisa</a:t>
            </a:r>
            <a:endParaRPr lang="hr-HR" dirty="0" smtClean="0"/>
          </a:p>
          <a:p>
            <a:r>
              <a:rPr lang="hr-HR" dirty="0" smtClean="0"/>
              <a:t>II </a:t>
            </a:r>
            <a:r>
              <a:rPr lang="hr-HR" dirty="0" err="1" smtClean="0"/>
              <a:t>Ener</a:t>
            </a:r>
            <a:r>
              <a:rPr lang="hr-HR" dirty="0" smtClean="0"/>
              <a:t>-Mar-Corp-</a:t>
            </a:r>
            <a:r>
              <a:rPr lang="hr-HR" dirty="0" err="1" smtClean="0"/>
              <a:t>Comm</a:t>
            </a:r>
            <a:endParaRPr lang="hr-HR" dirty="0" smtClean="0"/>
          </a:p>
          <a:p>
            <a:r>
              <a:rPr lang="hr-HR" dirty="0" smtClean="0"/>
              <a:t>Zagreb, 31st  </a:t>
            </a:r>
            <a:r>
              <a:rPr lang="hr-HR" dirty="0" err="1" smtClean="0"/>
              <a:t>March</a:t>
            </a:r>
            <a:r>
              <a:rPr lang="hr-HR" dirty="0" smtClean="0"/>
              <a:t> </a:t>
            </a:r>
            <a:r>
              <a:rPr lang="hr-HR" dirty="0" smtClean="0"/>
              <a:t>2017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en-AU" noProof="1"/>
              <a:t>Acknowledgement:</a:t>
            </a:r>
            <a:r>
              <a:rPr lang="hr-HR" dirty="0"/>
              <a:t> </a:t>
            </a:r>
            <a:r>
              <a:rPr lang="en-US" dirty="0"/>
              <a:t>This work has been supported by the Croatian Science Foundation under the project number IP-</a:t>
            </a:r>
            <a:r>
              <a:rPr lang="hr-HR" dirty="0"/>
              <a:t> </a:t>
            </a:r>
            <a:r>
              <a:rPr lang="en-US"/>
              <a:t>2013-11-2203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23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Installed capacity </a:t>
            </a:r>
            <a:br>
              <a:rPr lang="hr-HR" dirty="0" smtClean="0"/>
            </a:br>
            <a:r>
              <a:rPr lang="hr-HR" dirty="0" smtClean="0"/>
              <a:t>(640 MW)</a:t>
            </a:r>
            <a:endParaRPr lang="hr-HR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8" y="2092969"/>
            <a:ext cx="5492931" cy="3851636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880" y="2092969"/>
            <a:ext cx="5509121" cy="385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Incentives in 2016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177504"/>
              </p:ext>
            </p:extLst>
          </p:nvPr>
        </p:nvGraphicFramePr>
        <p:xfrm>
          <a:off x="1428208" y="1999953"/>
          <a:ext cx="9074330" cy="431206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814866">
                  <a:extLst>
                    <a:ext uri="{9D8B030D-6E8A-4147-A177-3AD203B41FA5}">
                      <a16:colId xmlns:a16="http://schemas.microsoft.com/office/drawing/2014/main" xmlns="" val="1772452881"/>
                    </a:ext>
                  </a:extLst>
                </a:gridCol>
                <a:gridCol w="1814866">
                  <a:extLst>
                    <a:ext uri="{9D8B030D-6E8A-4147-A177-3AD203B41FA5}">
                      <a16:colId xmlns:a16="http://schemas.microsoft.com/office/drawing/2014/main" xmlns="" val="3510839442"/>
                    </a:ext>
                  </a:extLst>
                </a:gridCol>
                <a:gridCol w="722704">
                  <a:extLst>
                    <a:ext uri="{9D8B030D-6E8A-4147-A177-3AD203B41FA5}">
                      <a16:colId xmlns:a16="http://schemas.microsoft.com/office/drawing/2014/main" xmlns="" val="3650931335"/>
                    </a:ext>
                  </a:extLst>
                </a:gridCol>
                <a:gridCol w="1092162">
                  <a:extLst>
                    <a:ext uri="{9D8B030D-6E8A-4147-A177-3AD203B41FA5}">
                      <a16:colId xmlns:a16="http://schemas.microsoft.com/office/drawing/2014/main" xmlns="" val="1115120450"/>
                    </a:ext>
                  </a:extLst>
                </a:gridCol>
                <a:gridCol w="1814866">
                  <a:extLst>
                    <a:ext uri="{9D8B030D-6E8A-4147-A177-3AD203B41FA5}">
                      <a16:colId xmlns:a16="http://schemas.microsoft.com/office/drawing/2014/main" xmlns="" val="393145865"/>
                    </a:ext>
                  </a:extLst>
                </a:gridCol>
                <a:gridCol w="1814866">
                  <a:extLst>
                    <a:ext uri="{9D8B030D-6E8A-4147-A177-3AD203B41FA5}">
                      <a16:colId xmlns:a16="http://schemas.microsoft.com/office/drawing/2014/main" xmlns="" val="4190842293"/>
                    </a:ext>
                  </a:extLst>
                </a:gridCol>
              </a:tblGrid>
              <a:tr h="56302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4085229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r>
                        <a:rPr lang="hr-HR" dirty="0" smtClean="0"/>
                        <a:t>No of contracts</a:t>
                      </a:r>
                      <a:endParaRPr lang="hr-H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hr-HR" dirty="0" smtClean="0"/>
                        <a:t>1399 (1294 active)   1 expired (Ravne Wind Power Plant)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190016"/>
                  </a:ext>
                </a:extLst>
              </a:tr>
              <a:tr h="519298">
                <a:tc>
                  <a:txBody>
                    <a:bodyPr/>
                    <a:lstStyle/>
                    <a:p>
                      <a:r>
                        <a:rPr lang="hr-HR" dirty="0" smtClean="0"/>
                        <a:t>Installed capacity</a:t>
                      </a:r>
                      <a:endParaRPr lang="hr-H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640.547 MW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6467994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r>
                        <a:rPr lang="hr-HR" dirty="0" smtClean="0"/>
                        <a:t>Production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r-HR" dirty="0" smtClean="0"/>
                        <a:t>1,725,935 MWh 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11 % 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r-HR" dirty="0" smtClean="0"/>
                        <a:t>15,551,386 MWh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3616984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r>
                        <a:rPr lang="hr-HR" dirty="0" smtClean="0"/>
                        <a:t>Collected</a:t>
                      </a:r>
                      <a:r>
                        <a:rPr lang="hr-HR" baseline="0" dirty="0" smtClean="0"/>
                        <a:t> fee/surcharge on bill 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514,699,654.95 kn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7811197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r>
                        <a:rPr lang="hr-HR" dirty="0" smtClean="0"/>
                        <a:t>Sale 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724,893,107.82 kn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3608310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r>
                        <a:rPr lang="hr-HR" dirty="0" smtClean="0"/>
                        <a:t>Total collected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1,239,592,762.77 kn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5896546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r>
                        <a:rPr lang="hr-HR" dirty="0" smtClean="0"/>
                        <a:t>Paid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1,546,551,464.76 kn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7224955"/>
                  </a:ext>
                </a:extLst>
              </a:tr>
              <a:tr h="296742">
                <a:tc>
                  <a:txBody>
                    <a:bodyPr/>
                    <a:lstStyle/>
                    <a:p>
                      <a:r>
                        <a:rPr lang="hr-HR" dirty="0" smtClean="0"/>
                        <a:t>Difference</a:t>
                      </a:r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-306.958.701,99 kn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7856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1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Financial results 2007-2016 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20129"/>
              </p:ext>
            </p:extLst>
          </p:nvPr>
        </p:nvGraphicFramePr>
        <p:xfrm>
          <a:off x="838200" y="1468573"/>
          <a:ext cx="8377647" cy="530576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92549">
                  <a:extLst>
                    <a:ext uri="{9D8B030D-6E8A-4147-A177-3AD203B41FA5}">
                      <a16:colId xmlns:a16="http://schemas.microsoft.com/office/drawing/2014/main" xmlns="" val="2644600148"/>
                    </a:ext>
                  </a:extLst>
                </a:gridCol>
                <a:gridCol w="2792549">
                  <a:extLst>
                    <a:ext uri="{9D8B030D-6E8A-4147-A177-3AD203B41FA5}">
                      <a16:colId xmlns:a16="http://schemas.microsoft.com/office/drawing/2014/main" xmlns="" val="4175172336"/>
                    </a:ext>
                  </a:extLst>
                </a:gridCol>
                <a:gridCol w="2792549">
                  <a:extLst>
                    <a:ext uri="{9D8B030D-6E8A-4147-A177-3AD203B41FA5}">
                      <a16:colId xmlns:a16="http://schemas.microsoft.com/office/drawing/2014/main" xmlns="" val="3943585701"/>
                    </a:ext>
                  </a:extLst>
                </a:gridCol>
              </a:tblGrid>
              <a:tr h="459444">
                <a:tc>
                  <a:txBody>
                    <a:bodyPr/>
                    <a:lstStyle/>
                    <a:p>
                      <a:pPr algn="r" fontAlgn="b"/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0" dirty="0" smtClean="0"/>
                        <a:t>kn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0" dirty="0" smtClean="0"/>
                        <a:t>Eur, million</a:t>
                      </a:r>
                      <a:endParaRPr lang="hr-H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4957550"/>
                  </a:ext>
                </a:extLst>
              </a:tr>
              <a:tr h="574642">
                <a:tc>
                  <a:txBody>
                    <a:bodyPr/>
                    <a:lstStyle/>
                    <a:p>
                      <a:r>
                        <a:rPr lang="hr-HR" b="0" dirty="0" smtClean="0"/>
                        <a:t>Collected fee (surcharge,</a:t>
                      </a:r>
                      <a:r>
                        <a:rPr lang="hr-HR" b="0" baseline="0" dirty="0" smtClean="0"/>
                        <a:t> </a:t>
                      </a:r>
                      <a:r>
                        <a:rPr lang="hr-HR" b="0" dirty="0" smtClean="0"/>
                        <a:t> currently</a:t>
                      </a:r>
                      <a:r>
                        <a:rPr lang="hr-HR" b="0" baseline="0" dirty="0" smtClean="0"/>
                        <a:t> 0,035 kn/kWH)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0" dirty="0" smtClean="0"/>
                        <a:t>2,243,813,985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299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2820679"/>
                  </a:ext>
                </a:extLst>
              </a:tr>
              <a:tr h="574642">
                <a:tc>
                  <a:txBody>
                    <a:bodyPr/>
                    <a:lstStyle/>
                    <a:p>
                      <a:r>
                        <a:rPr lang="hr-HR" dirty="0" smtClean="0"/>
                        <a:t>Collected</a:t>
                      </a:r>
                      <a:r>
                        <a:rPr lang="hr-HR" baseline="0" dirty="0" smtClean="0"/>
                        <a:t> (suppliers obligation)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2,474,050,484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8807042"/>
                  </a:ext>
                </a:extLst>
              </a:tr>
              <a:tr h="574642">
                <a:tc>
                  <a:txBody>
                    <a:bodyPr/>
                    <a:lstStyle/>
                    <a:p>
                      <a:r>
                        <a:rPr lang="hr-HR" b="1" dirty="0" smtClean="0"/>
                        <a:t>Total collected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4,717,864,470</a:t>
                      </a:r>
                    </a:p>
                    <a:p>
                      <a:pPr algn="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 smtClean="0"/>
                        <a:t>629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3853934"/>
                  </a:ext>
                </a:extLst>
              </a:tr>
              <a:tr h="328367">
                <a:tc>
                  <a:txBody>
                    <a:bodyPr/>
                    <a:lstStyle/>
                    <a:p>
                      <a:r>
                        <a:rPr lang="hr-HR" dirty="0" smtClean="0"/>
                        <a:t>Paid: feed in tariff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4,625,133,309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617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475301"/>
                  </a:ext>
                </a:extLst>
              </a:tr>
              <a:tr h="328367">
                <a:tc>
                  <a:txBody>
                    <a:bodyPr/>
                    <a:lstStyle/>
                    <a:p>
                      <a:r>
                        <a:rPr lang="en-US" dirty="0" smtClean="0"/>
                        <a:t>Balancing</a:t>
                      </a:r>
                      <a:r>
                        <a:rPr lang="hr-HR" dirty="0" smtClean="0"/>
                        <a:t> costs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60,275,520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0788126"/>
                  </a:ext>
                </a:extLst>
              </a:tr>
              <a:tr h="574642">
                <a:tc>
                  <a:txBody>
                    <a:bodyPr/>
                    <a:lstStyle/>
                    <a:p>
                      <a:r>
                        <a:rPr lang="hr-HR" b="0" dirty="0" smtClean="0"/>
                        <a:t>Service (suppliers), 1.5%</a:t>
                      </a:r>
                      <a:r>
                        <a:rPr lang="hr-HR" b="0" baseline="0" dirty="0" smtClean="0"/>
                        <a:t> PPC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3,262,279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0.4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04107"/>
                  </a:ext>
                </a:extLst>
              </a:tr>
              <a:tr h="574642">
                <a:tc>
                  <a:txBody>
                    <a:bodyPr/>
                    <a:lstStyle/>
                    <a:p>
                      <a:r>
                        <a:rPr lang="hr-HR" b="1" dirty="0" smtClean="0"/>
                        <a:t>Total cost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4,688,671,110</a:t>
                      </a:r>
                    </a:p>
                    <a:p>
                      <a:pPr algn="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 smtClean="0"/>
                        <a:t>625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6813342"/>
                  </a:ext>
                </a:extLst>
              </a:tr>
              <a:tr h="820917">
                <a:tc>
                  <a:txBody>
                    <a:bodyPr/>
                    <a:lstStyle/>
                    <a:p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29,193,359</a:t>
                      </a:r>
                    </a:p>
                    <a:p>
                      <a:pPr algn="r"/>
                      <a:endParaRPr lang="hr-HR" dirty="0" smtClean="0"/>
                    </a:p>
                    <a:p>
                      <a:pPr algn="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3.9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163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7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Planned (law)/implementing regulations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Quotas </a:t>
            </a:r>
            <a:r>
              <a:rPr lang="hr-HR" sz="2400" dirty="0"/>
              <a:t>and bidding procedrue: by the end January </a:t>
            </a:r>
            <a:r>
              <a:rPr lang="hr-HR" sz="2400" dirty="0" smtClean="0"/>
              <a:t>2016</a:t>
            </a:r>
          </a:p>
          <a:p>
            <a:r>
              <a:rPr lang="en-US" sz="2400" dirty="0" smtClean="0"/>
              <a:t>starting </a:t>
            </a:r>
            <a:r>
              <a:rPr lang="en-US" sz="2400" dirty="0"/>
              <a:t>in 2017, producers of renewable energy will be subject to balancing responsibilities </a:t>
            </a:r>
            <a:endParaRPr lang="hr-HR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special (simplified) regime will be provided for small </a:t>
            </a:r>
            <a:r>
              <a:rPr lang="en-US" sz="2400" dirty="0" smtClean="0"/>
              <a:t>installations</a:t>
            </a:r>
            <a:r>
              <a:rPr lang="hr-HR" sz="2400" dirty="0" smtClean="0"/>
              <a:t> </a:t>
            </a:r>
            <a:r>
              <a:rPr lang="en-US" sz="2400" dirty="0"/>
              <a:t>(up to </a:t>
            </a:r>
            <a:r>
              <a:rPr lang="en-US" sz="2400" dirty="0" smtClean="0"/>
              <a:t>500kW</a:t>
            </a:r>
            <a:r>
              <a:rPr lang="hr-HR" sz="2400" dirty="0" smtClean="0"/>
              <a:t>)</a:t>
            </a:r>
            <a:r>
              <a:rPr lang="en-US" sz="2400" dirty="0" smtClean="0"/>
              <a:t>, </a:t>
            </a:r>
            <a:r>
              <a:rPr lang="en-US" sz="2400" dirty="0"/>
              <a:t>and their suppliers will have to take on the electricity-surplus they produce.</a:t>
            </a:r>
          </a:p>
          <a:p>
            <a:r>
              <a:rPr lang="en-US" sz="2400" dirty="0" smtClean="0"/>
              <a:t>competitive </a:t>
            </a:r>
            <a:r>
              <a:rPr lang="en-US" sz="2400" dirty="0"/>
              <a:t>procedures for the use of state property for renewable energy installations. All the potential investors will have to go through a tender procedure to obtain a right to build or land a lease agreement.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implementation of the new act will create new jobs and require additional funds in the state budget. </a:t>
            </a:r>
          </a:p>
        </p:txBody>
      </p:sp>
    </p:spTree>
    <p:extLst>
      <p:ext uri="{BB962C8B-B14F-4D97-AF65-F5344CB8AC3E}">
        <p14:creationId xmlns:p14="http://schemas.microsoft.com/office/powerpoint/2010/main" val="33366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New projects 2016</a:t>
            </a:r>
            <a:endParaRPr lang="hr-H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51114" y="3300548"/>
            <a:ext cx="9394372" cy="3259591"/>
          </a:xfrm>
          <a:scene3d>
            <a:camera prst="isometricRightUp"/>
            <a:lightRig rig="threePt" dir="t"/>
          </a:scene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8800" dirty="0" smtClean="0"/>
              <a:t>DENIED</a:t>
            </a:r>
            <a:endParaRPr lang="hr-HR" sz="8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006099"/>
              </p:ext>
            </p:extLst>
          </p:nvPr>
        </p:nvGraphicFramePr>
        <p:xfrm>
          <a:off x="2447111" y="3300548"/>
          <a:ext cx="5442855" cy="1737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814285">
                  <a:extLst>
                    <a:ext uri="{9D8B030D-6E8A-4147-A177-3AD203B41FA5}">
                      <a16:colId xmlns:a16="http://schemas.microsoft.com/office/drawing/2014/main" xmlns="" val="3815123434"/>
                    </a:ext>
                  </a:extLst>
                </a:gridCol>
                <a:gridCol w="1814285">
                  <a:extLst>
                    <a:ext uri="{9D8B030D-6E8A-4147-A177-3AD203B41FA5}">
                      <a16:colId xmlns:a16="http://schemas.microsoft.com/office/drawing/2014/main" xmlns="" val="2194693937"/>
                    </a:ext>
                  </a:extLst>
                </a:gridCol>
                <a:gridCol w="1814285">
                  <a:extLst>
                    <a:ext uri="{9D8B030D-6E8A-4147-A177-3AD203B41FA5}">
                      <a16:colId xmlns:a16="http://schemas.microsoft.com/office/drawing/2014/main" xmlns="" val="2289467138"/>
                    </a:ext>
                  </a:extLst>
                </a:gridCol>
              </a:tblGrid>
              <a:tr h="636871">
                <a:tc>
                  <a:txBody>
                    <a:bodyPr/>
                    <a:lstStyle/>
                    <a:p>
                      <a:r>
                        <a:rPr lang="hr-HR" dirty="0" smtClean="0"/>
                        <a:t>Type of technology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Number of projects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Planned capacity, kW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2585699"/>
                  </a:ext>
                </a:extLst>
              </a:tr>
              <a:tr h="363927">
                <a:tc>
                  <a:txBody>
                    <a:bodyPr/>
                    <a:lstStyle/>
                    <a:p>
                      <a:r>
                        <a:rPr lang="hr-HR" dirty="0" smtClean="0"/>
                        <a:t>Biomass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1,374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303244"/>
                  </a:ext>
                </a:extLst>
              </a:tr>
              <a:tr h="363927">
                <a:tc>
                  <a:txBody>
                    <a:bodyPr/>
                    <a:lstStyle/>
                    <a:p>
                      <a:r>
                        <a:rPr lang="hr-HR" dirty="0" smtClean="0"/>
                        <a:t>Solar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27.3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634181"/>
                  </a:ext>
                </a:extLst>
              </a:tr>
              <a:tr h="363927">
                <a:tc>
                  <a:txBody>
                    <a:bodyPr/>
                    <a:lstStyle/>
                    <a:p>
                      <a:r>
                        <a:rPr lang="hr-HR" dirty="0" smtClean="0"/>
                        <a:t>Total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1,401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285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57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2016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National Reform Plan 2016</a:t>
            </a:r>
          </a:p>
          <a:p>
            <a:pPr lvl="1"/>
            <a:r>
              <a:rPr lang="hr-HR" dirty="0" smtClean="0"/>
              <a:t>Adoption of new energy strategy</a:t>
            </a:r>
          </a:p>
          <a:p>
            <a:pPr lvl="1"/>
            <a:r>
              <a:rPr lang="hr-HR" dirty="0" smtClean="0"/>
              <a:t>Adoption of new Renewable Energy Action Plan</a:t>
            </a:r>
          </a:p>
          <a:p>
            <a:pPr lvl="1"/>
            <a:r>
              <a:rPr lang="hr-HR" dirty="0" smtClean="0"/>
              <a:t>Adaption of implementing regulations for Renewable Energy  Sources and Highly Efficient Cogeneration Law</a:t>
            </a:r>
          </a:p>
          <a:p>
            <a:pPr lvl="1"/>
            <a:r>
              <a:rPr lang="hr-HR" dirty="0" smtClean="0"/>
              <a:t>Merger HERA and HROTE</a:t>
            </a:r>
          </a:p>
          <a:p>
            <a:pPr lvl="1"/>
            <a:endParaRPr lang="hr-HR" dirty="0"/>
          </a:p>
          <a:p>
            <a:pPr lvl="1"/>
            <a:r>
              <a:rPr lang="hr-HR" dirty="0" smtClean="0"/>
              <a:t>The Low Carbon Development Strategy until 2030 with view until 2050 (planned 2015, postponed 2016...)</a:t>
            </a:r>
          </a:p>
          <a:p>
            <a:pPr marL="457200" lvl="1" indent="0">
              <a:buNone/>
            </a:pPr>
            <a:endParaRPr lang="hr-HR" dirty="0" smtClean="0"/>
          </a:p>
          <a:p>
            <a:r>
              <a:rPr lang="hr-HR" sz="2900" dirty="0" smtClean="0"/>
              <a:t>Government adopted Regulation changing  The </a:t>
            </a:r>
            <a:r>
              <a:rPr lang="hr-HR" sz="2900" dirty="0"/>
              <a:t>Renewable Energy and High Efficiency Cogeneration </a:t>
            </a:r>
            <a:r>
              <a:rPr lang="hr-HR" sz="2900" dirty="0" smtClean="0"/>
              <a:t>(29 December 2016, entry into force 31 December 2016, OG 123/2016)</a:t>
            </a:r>
          </a:p>
          <a:p>
            <a:pPr lvl="1"/>
            <a:r>
              <a:rPr lang="hr-HR" sz="2500" dirty="0" smtClean="0"/>
              <a:t> extension of obligation to buy electricity from eligible producers until 31 December 2017, </a:t>
            </a:r>
            <a:br>
              <a:rPr lang="hr-HR" sz="2500" dirty="0" smtClean="0"/>
            </a:br>
            <a:r>
              <a:rPr lang="hr-HR" sz="2500" dirty="0" smtClean="0"/>
              <a:t> 0,42 kn/kWh</a:t>
            </a:r>
          </a:p>
          <a:p>
            <a:pPr lvl="1"/>
            <a:r>
              <a:rPr lang="hr-HR" sz="2500" dirty="0" smtClean="0"/>
              <a:t>Postponed EKO balancing group – operational by 1st January 2018</a:t>
            </a:r>
          </a:p>
          <a:p>
            <a:pPr lvl="1"/>
            <a:r>
              <a:rPr lang="hr-HR" sz="2500" dirty="0" smtClean="0"/>
              <a:t>Derogation of Article 40 (defining sale of electricity from eligible producer</a:t>
            </a:r>
            <a:r>
              <a:rPr lang="hr-HR" sz="2900" dirty="0" smtClean="0"/>
              <a:t>s)</a:t>
            </a:r>
            <a:endParaRPr lang="hr-HR" sz="2900" dirty="0"/>
          </a:p>
        </p:txBody>
      </p:sp>
    </p:spTree>
    <p:extLst>
      <p:ext uri="{BB962C8B-B14F-4D97-AF65-F5344CB8AC3E}">
        <p14:creationId xmlns:p14="http://schemas.microsoft.com/office/powerpoint/2010/main" val="16670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Current information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Programme of the government 2016-2020</a:t>
            </a:r>
          </a:p>
          <a:p>
            <a:r>
              <a:rPr lang="hr-HR" dirty="0" smtClean="0"/>
              <a:t>2050 Energy strategy: security of supply, competitive prices, including renewables, coherent with Low carbon development strategy 2030 </a:t>
            </a:r>
          </a:p>
          <a:p>
            <a:pPr lvl="1"/>
            <a:r>
              <a:rPr lang="hr-HR" dirty="0" smtClean="0"/>
              <a:t>Specific goals: Improved security of oil suply</a:t>
            </a:r>
          </a:p>
          <a:p>
            <a:pPr lvl="1"/>
            <a:r>
              <a:rPr lang="hr-HR" dirty="0" smtClean="0"/>
              <a:t>Improved security of gas supply</a:t>
            </a:r>
          </a:p>
          <a:p>
            <a:pPr lvl="1"/>
            <a:endParaRPr lang="hr-HR" dirty="0"/>
          </a:p>
          <a:p>
            <a:r>
              <a:rPr lang="hr-HR" dirty="0" smtClean="0"/>
              <a:t>RES employment</a:t>
            </a:r>
            <a:r>
              <a:rPr lang="hr-HR" dirty="0"/>
              <a:t>: 1759 </a:t>
            </a:r>
            <a:r>
              <a:rPr lang="hr-HR" dirty="0" smtClean="0"/>
              <a:t>jobs</a:t>
            </a:r>
          </a:p>
          <a:p>
            <a:r>
              <a:rPr lang="hr-HR" dirty="0" smtClean="0"/>
              <a:t>Decreased VAT (25-13%); proposal to introduce excises 10-15% (mid-February 2017)</a:t>
            </a:r>
          </a:p>
          <a:p>
            <a:r>
              <a:rPr lang="hr-HR" dirty="0"/>
              <a:t>Increasing fee from 0.035 kn/kWh  to </a:t>
            </a:r>
            <a:r>
              <a:rPr lang="hr-HR" dirty="0" smtClean="0"/>
              <a:t>0.075kn/kWh? </a:t>
            </a:r>
          </a:p>
          <a:p>
            <a:r>
              <a:rPr lang="hr-HR" dirty="0" smtClean="0"/>
              <a:t>Proposal in pubic consultation</a:t>
            </a:r>
          </a:p>
          <a:p>
            <a:pPr lvl="1"/>
            <a:r>
              <a:rPr lang="hr-HR" dirty="0" smtClean="0"/>
              <a:t>Considers EU guidelines on state aid</a:t>
            </a:r>
          </a:p>
          <a:p>
            <a:pPr lvl="1"/>
            <a:r>
              <a:rPr lang="hr-HR" dirty="0" smtClean="0"/>
              <a:t>Considers Renewable energy action plan until 2020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Some questions: discrimination ? Is it genuine market? Is it actually possible for new entrants to gain contracts </a:t>
            </a:r>
            <a:r>
              <a:rPr lang="hr-HR" u="sng" dirty="0" smtClean="0"/>
              <a:t>under fair terms</a:t>
            </a:r>
            <a:r>
              <a:rPr lang="hr-HR" dirty="0" smtClean="0"/>
              <a:t>?</a:t>
            </a:r>
          </a:p>
          <a:p>
            <a:pPr lvl="1"/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02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Challenges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Problems: feed in tariff, supportive policies</a:t>
            </a:r>
          </a:p>
          <a:p>
            <a:r>
              <a:rPr lang="hr-HR" dirty="0" smtClean="0"/>
              <a:t>State aid rules? </a:t>
            </a:r>
            <a:br>
              <a:rPr lang="hr-HR" dirty="0" smtClean="0"/>
            </a:br>
            <a:r>
              <a:rPr lang="en-US" dirty="0" smtClean="0"/>
              <a:t>Commission's </a:t>
            </a:r>
            <a:r>
              <a:rPr lang="en-US" dirty="0"/>
              <a:t>Guidelines on state aid for environmental protection and energy </a:t>
            </a:r>
            <a:r>
              <a:rPr lang="en-US" dirty="0" smtClean="0"/>
              <a:t>2014-2020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from </a:t>
            </a:r>
            <a:r>
              <a:rPr lang="en-US" dirty="0"/>
              <a:t>January 2017 </a:t>
            </a:r>
            <a:r>
              <a:rPr lang="hr-HR" dirty="0" smtClean="0"/>
              <a:t>a</a:t>
            </a:r>
            <a:r>
              <a:rPr lang="en-US" dirty="0" smtClean="0"/>
              <a:t>id </a:t>
            </a:r>
            <a:r>
              <a:rPr lang="en-US" dirty="0"/>
              <a:t>is granted on the basis of a clear, transparent, non-discriminatory competitive bidding process open to all producers of renewable </a:t>
            </a:r>
            <a:r>
              <a:rPr lang="en-US" dirty="0" smtClean="0"/>
              <a:t>electricity</a:t>
            </a:r>
            <a:r>
              <a:rPr lang="hr-HR" dirty="0" smtClean="0"/>
              <a:t> </a:t>
            </a:r>
            <a:endParaRPr lang="en-US" dirty="0"/>
          </a:p>
          <a:p>
            <a:r>
              <a:rPr lang="hr-HR" dirty="0"/>
              <a:t>Excise duties on existing projects?</a:t>
            </a:r>
          </a:p>
          <a:p>
            <a:r>
              <a:rPr lang="hr-HR" dirty="0"/>
              <a:t>Financing? Banks including HBOR?</a:t>
            </a:r>
          </a:p>
          <a:p>
            <a:r>
              <a:rPr lang="hr-HR" dirty="0"/>
              <a:t>Enhanced bankability- reduced cost of capital// reversing trend</a:t>
            </a:r>
          </a:p>
          <a:p>
            <a:r>
              <a:rPr lang="hr-HR" dirty="0" smtClean="0"/>
              <a:t>Transposition of EU acquis: 2016 plan, 2017 plan?</a:t>
            </a:r>
          </a:p>
          <a:p>
            <a:pPr lvl="1"/>
            <a:r>
              <a:rPr lang="hr-HR" dirty="0" smtClean="0"/>
              <a:t>Law: </a:t>
            </a:r>
            <a:r>
              <a:rPr lang="hr-HR" dirty="0"/>
              <a:t>Zakon o postupcima za naknadu štete zbog povreda prava tržišnog  natjecanja (Adopted by the Government 27.02.2017; on in the 1st reading in the parliament 17.03.2017 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By-laws </a:t>
            </a:r>
            <a:r>
              <a:rPr lang="hr-HR" dirty="0"/>
              <a:t>: RES implementation not listed (as of 21 March 2017)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876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Development of renewable policy in Croatia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2001: the first package of energy law</a:t>
            </a:r>
            <a:br>
              <a:rPr lang="hr-HR" dirty="0" smtClean="0"/>
            </a:br>
            <a:r>
              <a:rPr lang="hr-HR" dirty="0" smtClean="0"/>
              <a:t>Use of renewable energy – interest of Republic of Croatia</a:t>
            </a:r>
          </a:p>
          <a:p>
            <a:r>
              <a:rPr lang="hr-HR" dirty="0" smtClean="0"/>
              <a:t>2002 the Energy Strategy</a:t>
            </a:r>
          </a:p>
          <a:p>
            <a:r>
              <a:rPr lang="hr-HR" dirty="0" smtClean="0"/>
              <a:t>2003: Establishment of the Environmental Protection and Energy Efficiency Fund</a:t>
            </a:r>
          </a:p>
          <a:p>
            <a:r>
              <a:rPr lang="hr-HR" dirty="0" smtClean="0"/>
              <a:t>2004: the new set of energy laws</a:t>
            </a:r>
          </a:p>
          <a:p>
            <a:r>
              <a:rPr lang="hr-HR" dirty="0" smtClean="0"/>
              <a:t>2005: establishment of market operator HROTE</a:t>
            </a:r>
          </a:p>
          <a:p>
            <a:r>
              <a:rPr lang="hr-HR" dirty="0" smtClean="0"/>
              <a:t>2006: Croatia joined the Energy Community; EU accession negotiations started</a:t>
            </a:r>
          </a:p>
        </p:txBody>
      </p:sp>
    </p:spTree>
    <p:extLst>
      <p:ext uri="{BB962C8B-B14F-4D97-AF65-F5344CB8AC3E}">
        <p14:creationId xmlns:p14="http://schemas.microsoft.com/office/powerpoint/2010/main" val="28176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Development cont’d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2007: </a:t>
            </a:r>
            <a:r>
              <a:rPr lang="hr-HR" dirty="0"/>
              <a:t>Financial </a:t>
            </a:r>
            <a:r>
              <a:rPr lang="hr-HR" dirty="0" smtClean="0"/>
              <a:t>incentives: feed in-tariff; 14 years : depending on technology and size of power plant</a:t>
            </a:r>
          </a:p>
          <a:p>
            <a:pPr lvl="1"/>
            <a:r>
              <a:rPr lang="hr-HR" dirty="0" smtClean="0"/>
              <a:t>2007-2016: 3 tariff systems  (OG </a:t>
            </a:r>
            <a:r>
              <a:rPr lang="en-US" dirty="0" smtClean="0"/>
              <a:t>33/07</a:t>
            </a:r>
            <a:r>
              <a:rPr lang="en-US" dirty="0"/>
              <a:t>, 63/12 </a:t>
            </a:r>
            <a:r>
              <a:rPr lang="en-US" dirty="0" err="1"/>
              <a:t>i</a:t>
            </a:r>
            <a:r>
              <a:rPr lang="en-US" dirty="0"/>
              <a:t> 133/13 </a:t>
            </a:r>
            <a:r>
              <a:rPr lang="hr-HR" dirty="0"/>
              <a:t>)</a:t>
            </a:r>
            <a:endParaRPr lang="hr-HR" dirty="0" smtClean="0"/>
          </a:p>
          <a:p>
            <a:r>
              <a:rPr lang="hr-HR" dirty="0" smtClean="0"/>
              <a:t>2009: new Energy Strategy </a:t>
            </a:r>
          </a:p>
          <a:p>
            <a:pPr lvl="1"/>
            <a:r>
              <a:rPr lang="hr-HR" dirty="0" smtClean="0"/>
              <a:t>2020 goals: 20% of renewable in final consumption 2020</a:t>
            </a:r>
          </a:p>
          <a:p>
            <a:pPr lvl="1"/>
            <a:r>
              <a:rPr lang="hr-HR" dirty="0" smtClean="0"/>
              <a:t>35% in production of electricity, 10% in transport, 20% in heating and cooling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11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Within the EU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2012-2013: new round of alignment with EU </a:t>
            </a:r>
          </a:p>
          <a:p>
            <a:pPr lvl="1"/>
            <a:r>
              <a:rPr lang="hr-HR" dirty="0"/>
              <a:t>Introduced the certificates – Guarantee of Origin</a:t>
            </a:r>
          </a:p>
          <a:p>
            <a:pPr lvl="1"/>
            <a:r>
              <a:rPr lang="hr-HR" dirty="0"/>
              <a:t>Center for monitoring business activities and investment in energy sector established</a:t>
            </a:r>
          </a:p>
          <a:p>
            <a:r>
              <a:rPr lang="hr-HR" dirty="0"/>
              <a:t>Renewable energy action plan until 2020 (not published in the Official Gazette); differnt projections than in Energy Strategy</a:t>
            </a:r>
          </a:p>
          <a:p>
            <a:r>
              <a:rPr lang="hr-HR" dirty="0"/>
              <a:t>2014: new tariff system </a:t>
            </a:r>
          </a:p>
          <a:p>
            <a:pPr lvl="1"/>
            <a:r>
              <a:rPr lang="hr-HR" dirty="0"/>
              <a:t>reduced support for solar and wind</a:t>
            </a:r>
          </a:p>
          <a:p>
            <a:pPr lvl="1"/>
            <a:r>
              <a:rPr lang="hr-HR" dirty="0"/>
              <a:t> biogas, biomass and small hydro – </a:t>
            </a:r>
            <a:r>
              <a:rPr lang="hr-HR" dirty="0" smtClean="0"/>
              <a:t>almost the same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45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2015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Revoked regulation:minimum share of RES </a:t>
            </a:r>
            <a:r>
              <a:rPr lang="hr-HR" dirty="0"/>
              <a:t>by 2020 (18% </a:t>
            </a:r>
            <a:r>
              <a:rPr lang="hr-HR" dirty="0" smtClean="0"/>
              <a:t>in </a:t>
            </a:r>
            <a:r>
              <a:rPr lang="hr-HR" dirty="0"/>
              <a:t>2013)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signal to investors: no new support</a:t>
            </a:r>
          </a:p>
          <a:p>
            <a:r>
              <a:rPr lang="hr-HR" dirty="0" smtClean="0"/>
              <a:t>The Renewable Energy and High Efficiency Cogeneration Act (Sept. 2015)</a:t>
            </a:r>
          </a:p>
          <a:p>
            <a:pPr lvl="1"/>
            <a:r>
              <a:rPr lang="hr-HR" dirty="0" smtClean="0"/>
              <a:t>Finalise transposition of the EU acquis (</a:t>
            </a:r>
            <a:r>
              <a:rPr lang="en-US" dirty="0" smtClean="0"/>
              <a:t>renewable </a:t>
            </a:r>
            <a:r>
              <a:rPr lang="en-US" dirty="0"/>
              <a:t>energy </a:t>
            </a:r>
            <a:r>
              <a:rPr lang="hr-HR" dirty="0" smtClean="0"/>
              <a:t>- </a:t>
            </a:r>
            <a:r>
              <a:rPr lang="en-US" dirty="0" smtClean="0"/>
              <a:t>Directive 2009/28/EC </a:t>
            </a:r>
            <a:r>
              <a:rPr lang="en-US" dirty="0"/>
              <a:t>and the energy efficiency directive </a:t>
            </a:r>
            <a:r>
              <a:rPr lang="hr-HR" dirty="0" smtClean="0"/>
              <a:t>-</a:t>
            </a:r>
            <a:r>
              <a:rPr lang="en-US" dirty="0" smtClean="0"/>
              <a:t>Directive </a:t>
            </a:r>
            <a:r>
              <a:rPr lang="en-US" dirty="0"/>
              <a:t>2012/27/EC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State aid?</a:t>
            </a:r>
          </a:p>
          <a:p>
            <a:pPr lvl="1"/>
            <a:r>
              <a:rPr lang="hr-HR" dirty="0" smtClean="0"/>
              <a:t>Gradual introduction market-based instruments</a:t>
            </a:r>
          </a:p>
          <a:p>
            <a:pPr lvl="1"/>
            <a:r>
              <a:rPr lang="hr-HR" dirty="0" smtClean="0"/>
              <a:t>Replacement feed in with market premium model</a:t>
            </a:r>
          </a:p>
        </p:txBody>
      </p:sp>
    </p:spTree>
    <p:extLst>
      <p:ext uri="{BB962C8B-B14F-4D97-AF65-F5344CB8AC3E}">
        <p14:creationId xmlns:p14="http://schemas.microsoft.com/office/powerpoint/2010/main" val="11830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Timing and preparation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pushed </a:t>
            </a:r>
            <a:r>
              <a:rPr lang="en-US" dirty="0"/>
              <a:t>through Parliament at its last session before the elections – </a:t>
            </a:r>
            <a:r>
              <a:rPr lang="en-US" dirty="0" smtClean="0"/>
              <a:t>an </a:t>
            </a:r>
            <a:r>
              <a:rPr lang="en-US" dirty="0"/>
              <a:t>expedited procedure</a:t>
            </a:r>
            <a:r>
              <a:rPr lang="en-US" dirty="0" smtClean="0"/>
              <a:t>:</a:t>
            </a:r>
            <a:endParaRPr lang="hr-HR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government initiated the legislative procedure on September 1, and the law was adopted on September </a:t>
            </a:r>
            <a:r>
              <a:rPr lang="en-US" dirty="0" smtClean="0"/>
              <a:t>10</a:t>
            </a:r>
            <a:endParaRPr lang="hr-HR" dirty="0"/>
          </a:p>
          <a:p>
            <a:pPr lvl="1">
              <a:lnSpc>
                <a:spcPct val="120000"/>
              </a:lnSpc>
            </a:pPr>
            <a:r>
              <a:rPr lang="hr-HR" dirty="0" smtClean="0"/>
              <a:t>G</a:t>
            </a:r>
            <a:r>
              <a:rPr lang="en-US" dirty="0" err="1" smtClean="0"/>
              <a:t>overnment</a:t>
            </a:r>
            <a:r>
              <a:rPr lang="hr-HR" dirty="0" smtClean="0"/>
              <a:t>’s </a:t>
            </a:r>
            <a:r>
              <a:rPr lang="en-US" dirty="0" smtClean="0"/>
              <a:t> </a:t>
            </a:r>
            <a:r>
              <a:rPr lang="en-US" dirty="0"/>
              <a:t>amendments (on September 9), including a 20% reduction of the regulated price suppliers have to pay for renewable energy in 2016.   </a:t>
            </a:r>
            <a:endParaRPr lang="hr-HR" dirty="0"/>
          </a:p>
          <a:p>
            <a:pPr lvl="1">
              <a:lnSpc>
                <a:spcPct val="120000"/>
              </a:lnSpc>
            </a:pPr>
            <a:r>
              <a:rPr lang="hr-HR" dirty="0" smtClean="0"/>
              <a:t>Explanation: </a:t>
            </a:r>
            <a:r>
              <a:rPr lang="en-US" dirty="0" smtClean="0"/>
              <a:t>the </a:t>
            </a:r>
            <a:r>
              <a:rPr lang="en-US" dirty="0"/>
              <a:t>need to (finally) comply with EU legislation, </a:t>
            </a:r>
            <a:r>
              <a:rPr lang="hr-HR" dirty="0" smtClean="0"/>
              <a:t>Entry into force: </a:t>
            </a:r>
            <a:r>
              <a:rPr lang="en-US" dirty="0" smtClean="0"/>
              <a:t>January </a:t>
            </a:r>
            <a:r>
              <a:rPr lang="en-US" dirty="0"/>
              <a:t>1, 2016, with some provisions only entering into force on January 1, 2017.</a:t>
            </a:r>
          </a:p>
          <a:p>
            <a:r>
              <a:rPr lang="hr-HR" dirty="0" smtClean="0"/>
              <a:t>Elections November 8th </a:t>
            </a:r>
          </a:p>
          <a:p>
            <a:r>
              <a:rPr lang="hr-HR" dirty="0" smtClean="0"/>
              <a:t>The bidding process and ceilings: </a:t>
            </a:r>
            <a:r>
              <a:rPr lang="en-US" dirty="0" smtClean="0"/>
              <a:t>implementing </a:t>
            </a:r>
            <a:r>
              <a:rPr lang="en-US" dirty="0"/>
              <a:t>regulation </a:t>
            </a:r>
            <a:r>
              <a:rPr lang="hr-HR" dirty="0" smtClean="0"/>
              <a:t>(end January 2016).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51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2016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1st January: entry into force of new law</a:t>
            </a:r>
          </a:p>
          <a:p>
            <a:r>
              <a:rPr lang="hr-HR" dirty="0" smtClean="0"/>
              <a:t>Existing contracts in force, procedures started in 2015 under the „old” rules  concluded in 2016: 109,411 kW</a:t>
            </a:r>
          </a:p>
          <a:p>
            <a:pPr lvl="1"/>
            <a:r>
              <a:rPr lang="hr-HR" dirty="0" smtClean="0"/>
              <a:t>1 Hydro power plant 130 kW,  3 biomass 1584 kW, 8 Biogas:7700 kW, Cogeneration 100.000 kW</a:t>
            </a:r>
          </a:p>
          <a:p>
            <a:r>
              <a:rPr lang="hr-HR" dirty="0" smtClean="0"/>
              <a:t>Procedures missing: 	</a:t>
            </a:r>
          </a:p>
          <a:p>
            <a:pPr lvl="1"/>
            <a:r>
              <a:rPr lang="hr-HR" dirty="0" smtClean="0"/>
              <a:t>Regulation on quotas incentivising generation of electricity from renewables;  </a:t>
            </a:r>
          </a:p>
          <a:p>
            <a:pPr lvl="1"/>
            <a:r>
              <a:rPr lang="hr-HR" dirty="0" smtClean="0"/>
              <a:t>Rulebook on renewbales and high efficient congeneration, </a:t>
            </a:r>
          </a:p>
          <a:p>
            <a:pPr lvl="1"/>
            <a:r>
              <a:rPr lang="hr-HR" dirty="0" smtClean="0"/>
              <a:t>State aid programme	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91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Quota until 2020 (TS 2015, OG 100/2015) 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3395" y="2618135"/>
          <a:ext cx="8127999" cy="3779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134454142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409971928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912923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TYPE OF RES TECHNOLOGY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QUOTA (MW) 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237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Hydro ≤ 10 MW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35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6788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Geothermal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30 	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9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Wind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744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4425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Biofuels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Biomass from forestry, agriculture and waste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 	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952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Biogas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including waste gas and gas from water treatment plants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4160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468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9353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0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3411" y="1690688"/>
          <a:ext cx="11438966" cy="44118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1775287">
                  <a:extLst>
                    <a:ext uri="{9D8B030D-6E8A-4147-A177-3AD203B41FA5}">
                      <a16:colId xmlns:a16="http://schemas.microsoft.com/office/drawing/2014/main" xmlns="" val="2897417509"/>
                    </a:ext>
                  </a:extLst>
                </a:gridCol>
                <a:gridCol w="1505796">
                  <a:extLst>
                    <a:ext uri="{9D8B030D-6E8A-4147-A177-3AD203B41FA5}">
                      <a16:colId xmlns:a16="http://schemas.microsoft.com/office/drawing/2014/main" xmlns="" val="1366182667"/>
                    </a:ext>
                  </a:extLst>
                </a:gridCol>
                <a:gridCol w="2205318">
                  <a:extLst>
                    <a:ext uri="{9D8B030D-6E8A-4147-A177-3AD203B41FA5}">
                      <a16:colId xmlns:a16="http://schemas.microsoft.com/office/drawing/2014/main" xmlns="" val="2615111992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xmlns="" val="4131152825"/>
                    </a:ext>
                  </a:extLst>
                </a:gridCol>
                <a:gridCol w="3478306">
                  <a:extLst>
                    <a:ext uri="{9D8B030D-6E8A-4147-A177-3AD203B41FA5}">
                      <a16:colId xmlns:a16="http://schemas.microsoft.com/office/drawing/2014/main" xmlns="" val="1088612181"/>
                    </a:ext>
                  </a:extLst>
                </a:gridCol>
              </a:tblGrid>
              <a:tr h="8162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hr-HR" sz="18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hr-HR" sz="18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TE</a:t>
                      </a:r>
                      <a:r>
                        <a:rPr lang="hr-HR" sz="1800" dirty="0" smtClean="0">
                          <a:effectLst/>
                        </a:rPr>
                        <a:t>C</a:t>
                      </a:r>
                      <a:r>
                        <a:rPr lang="en-US" sz="1800" dirty="0" smtClean="0">
                          <a:effectLst/>
                        </a:rPr>
                        <a:t>HNOLOG</a:t>
                      </a:r>
                      <a:r>
                        <a:rPr lang="hr-HR" sz="1800" dirty="0" smtClean="0">
                          <a:effectLst/>
                        </a:rPr>
                        <a:t>Y.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45415" indent="635" algn="ctr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hr-HR" sz="18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144145" marR="145415" indent="635" algn="ctr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hr-HR" sz="18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144145" marR="145415" indent="635" algn="ctr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+mn-ea"/>
                        </a:rPr>
                        <a:t>Number</a:t>
                      </a:r>
                      <a:r>
                        <a:rPr lang="hr-HR" sz="1800" baseline="0" dirty="0" smtClean="0">
                          <a:effectLst/>
                          <a:latin typeface="+mn-lt"/>
                          <a:ea typeface="+mn-ea"/>
                        </a:rPr>
                        <a:t> o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</a:endParaRPr>
                    </a:p>
                    <a:p>
                      <a:pPr marL="219710" marR="173355" indent="-15875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Installed capacity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kW)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710" marR="173355" indent="-15875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Contracts activated 2016 (kW)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710" marR="173355" indent="-15875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Pending contract (kW)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497249097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pPr marL="6477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Wind</a:t>
                      </a:r>
                      <a:r>
                        <a:rPr lang="hr-HR" sz="1800" baseline="0" dirty="0" smtClean="0">
                          <a:effectLst/>
                        </a:rPr>
                        <a:t>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995" marR="59626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3895" marR="68643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412.000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3895" marR="68643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34200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3895" marR="68643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326000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237613407"/>
                  </a:ext>
                </a:extLst>
              </a:tr>
              <a:tr h="319487">
                <a:tc>
                  <a:txBody>
                    <a:bodyPr/>
                    <a:lstStyle/>
                    <a:p>
                      <a:pPr marL="64770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</a:t>
                      </a:r>
                      <a:r>
                        <a:rPr lang="hr-HR" sz="1800" dirty="0" smtClean="0">
                          <a:effectLst/>
                        </a:rPr>
                        <a:t>olar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 marR="5187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1219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49.479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5496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3892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12849299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pPr marL="6477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</a:t>
                      </a:r>
                      <a:r>
                        <a:rPr lang="hr-HR" sz="1800" dirty="0" smtClean="0">
                          <a:effectLst/>
                        </a:rPr>
                        <a:t>ydro</a:t>
                      </a:r>
                      <a:r>
                        <a:rPr lang="hr-HR" sz="1800" baseline="0" dirty="0" smtClean="0">
                          <a:effectLst/>
                        </a:rPr>
                        <a:t>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995" marR="59626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1365" marR="76390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3.885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1365" marR="76390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898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1365" marR="76390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4164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494463593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pPr marL="6477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Bi</a:t>
                      </a:r>
                      <a:r>
                        <a:rPr lang="en-US" sz="1800" dirty="0" err="1" smtClean="0">
                          <a:effectLst/>
                        </a:rPr>
                        <a:t>omas</a:t>
                      </a:r>
                      <a:r>
                        <a:rPr lang="hr-HR" sz="1800" dirty="0" smtClean="0">
                          <a:effectLst/>
                        </a:rPr>
                        <a:t>s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995" marR="59626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25.955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1370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93972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921350202"/>
                  </a:ext>
                </a:extLst>
              </a:tr>
              <a:tr h="319487">
                <a:tc>
                  <a:txBody>
                    <a:bodyPr/>
                    <a:lstStyle/>
                    <a:p>
                      <a:pPr marL="64770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B</a:t>
                      </a:r>
                      <a:r>
                        <a:rPr lang="en-US" sz="1800" dirty="0" err="1" smtClean="0">
                          <a:effectLst/>
                        </a:rPr>
                        <a:t>io</a:t>
                      </a:r>
                      <a:r>
                        <a:rPr lang="hr-HR" sz="1800" dirty="0" smtClean="0">
                          <a:effectLst/>
                        </a:rPr>
                        <a:t>gas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995" marR="59626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30.435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8502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2630" marR="72517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25785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73477531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pPr marL="6477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Cogeneration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3730" marR="63563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3895" marR="68643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113.293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3895" marR="68643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100000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3895" marR="68643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89499945"/>
                  </a:ext>
                </a:extLst>
              </a:tr>
              <a:tr h="385963">
                <a:tc>
                  <a:txBody>
                    <a:bodyPr/>
                    <a:lstStyle/>
                    <a:p>
                      <a:pPr marL="6477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Geot</a:t>
                      </a:r>
                      <a:r>
                        <a:rPr lang="hr-HR" sz="1800" dirty="0" smtClean="0">
                          <a:effectLst/>
                        </a:rPr>
                        <a:t>hermal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3730" marR="63563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7890" marR="89979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7890" marR="89979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7890" marR="89979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10000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26141967"/>
                  </a:ext>
                </a:extLst>
              </a:tr>
              <a:tr h="319487">
                <a:tc>
                  <a:txBody>
                    <a:bodyPr/>
                    <a:lstStyle/>
                    <a:p>
                      <a:pPr marL="64770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Waste gas PP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3730" marR="63563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0" marR="763905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3.000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0" marR="763905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0" marR="763905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52812917"/>
                  </a:ext>
                </a:extLst>
              </a:tr>
              <a:tr h="648410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</a:endParaRPr>
                    </a:p>
                    <a:p>
                      <a:pPr marL="64770" marR="19431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</a:t>
                      </a:r>
                      <a:r>
                        <a:rPr lang="hr-HR" sz="1800" dirty="0" smtClean="0">
                          <a:effectLst/>
                        </a:rPr>
                        <a:t>. Gas </a:t>
                      </a:r>
                      <a:r>
                        <a:rPr lang="hr-HR" sz="1800" spc="5" dirty="0" smtClean="0">
                          <a:effectLst/>
                        </a:rPr>
                        <a:t> Waste water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</a:endParaRPr>
                    </a:p>
                    <a:p>
                      <a:pPr marL="633730" marR="63563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</a:endParaRPr>
                    </a:p>
                    <a:p>
                      <a:pPr marL="756285" marR="75882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2.500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6285" marR="758825" algn="ctr"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6285" marR="758825" algn="ctr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967604276"/>
                  </a:ext>
                </a:extLst>
              </a:tr>
              <a:tr h="320548">
                <a:tc>
                  <a:txBody>
                    <a:bodyPr/>
                    <a:lstStyle/>
                    <a:p>
                      <a:pPr marL="647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Total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285" marR="5035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1294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0" marR="66294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640.547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0" marR="66294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150.464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0" marR="66294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463.813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5375744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40088" y="2636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15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902</Words>
  <Application>Microsoft Office PowerPoint</Application>
  <PresentationFormat>Widescreen</PresentationFormat>
  <Paragraphs>231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The 2015 Croatian renewable law: one step forward (and now back?) </vt:lpstr>
      <vt:lpstr>Development of renewable policy in Croatia</vt:lpstr>
      <vt:lpstr>Development cont’d</vt:lpstr>
      <vt:lpstr>Within the EU</vt:lpstr>
      <vt:lpstr>2015</vt:lpstr>
      <vt:lpstr>Timing and preparation</vt:lpstr>
      <vt:lpstr>2016</vt:lpstr>
      <vt:lpstr>Quota until 2020 (TS 2015, OG 100/2015) </vt:lpstr>
      <vt:lpstr>PowerPoint Presentation</vt:lpstr>
      <vt:lpstr>Installed capacity  (640 MW)</vt:lpstr>
      <vt:lpstr>Incentives in 2016</vt:lpstr>
      <vt:lpstr>Financial results 2007-2016 </vt:lpstr>
      <vt:lpstr>Planned (law)/implementing regulations</vt:lpstr>
      <vt:lpstr>New projects 2016</vt:lpstr>
      <vt:lpstr>2016</vt:lpstr>
      <vt:lpstr>Current information</vt:lpstr>
      <vt:lpstr>Challenges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2015 Croatian renewable law: one step forward (and now back?)</dc:title>
  <dc:creator>Masa</dc:creator>
  <cp:lastModifiedBy>Masa</cp:lastModifiedBy>
  <cp:revision>41</cp:revision>
  <dcterms:created xsi:type="dcterms:W3CDTF">2017-03-30T12:28:47Z</dcterms:created>
  <dcterms:modified xsi:type="dcterms:W3CDTF">2017-04-03T09:36:59Z</dcterms:modified>
</cp:coreProperties>
</file>