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4" r:id="rId2"/>
    <p:sldId id="485" r:id="rId3"/>
    <p:sldId id="495" r:id="rId4"/>
    <p:sldId id="472" r:id="rId5"/>
    <p:sldId id="498" r:id="rId6"/>
    <p:sldId id="493" r:id="rId7"/>
    <p:sldId id="497" r:id="rId8"/>
    <p:sldId id="494" r:id="rId9"/>
    <p:sldId id="411" r:id="rId10"/>
    <p:sldId id="475" r:id="rId11"/>
    <p:sldId id="496" r:id="rId12"/>
    <p:sldId id="490" r:id="rId13"/>
    <p:sldId id="491" r:id="rId14"/>
    <p:sldId id="4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an schout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100" autoAdjust="0"/>
  </p:normalViewPr>
  <p:slideViewPr>
    <p:cSldViewPr snapToGrid="0">
      <p:cViewPr varScale="1">
        <p:scale>
          <a:sx n="86" d="100"/>
          <a:sy n="86" d="100"/>
        </p:scale>
        <p:origin x="15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7T22:14:30.458" idx="3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7T22:14:30.458" idx="3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674FA-1BA2-4E7E-85DB-384EF9163194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1D9A0-A90C-449B-A7A2-F3223557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8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Essence: Present the </a:t>
            </a:r>
            <a:r>
              <a:rPr lang="en-US" b="1" dirty="0"/>
              <a:t>instruments </a:t>
            </a:r>
            <a:r>
              <a:rPr lang="en-US" dirty="0"/>
              <a:t>the Commission has – but which instruments? How do they work? What roles and admin capacities does this require from </a:t>
            </a:r>
            <a:r>
              <a:rPr lang="en-US" dirty="0" err="1"/>
              <a:t>Cie</a:t>
            </a:r>
            <a:r>
              <a:rPr lang="en-US" dirty="0"/>
              <a:t> and MS?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Part of a wider research project: borders, asylum/migration, euro. I will present the general idea.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About enforcement: A major challenge – an enforcement challenge – Rutte: rules are rules. But: implementation problems for different reasons (</a:t>
            </a:r>
            <a:r>
              <a:rPr lang="en-US" dirty="0" err="1"/>
              <a:t>nog</a:t>
            </a:r>
            <a:r>
              <a:rPr lang="en-US" dirty="0"/>
              <a:t> the capacities, not the will, but also: how about the Commission and its roles?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Rules are rules – rules only work when they are not needed. -&gt; underlines the need that when rules are not universally agreed and 100% supported, we need to think about enforcement.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‘mental map’_ what do officials know? They are </a:t>
            </a:r>
            <a:r>
              <a:rPr lang="en-US" dirty="0" err="1"/>
              <a:t>laywers</a:t>
            </a:r>
            <a:r>
              <a:rPr lang="en-US" dirty="0"/>
              <a:t> or economists – but what do they know about systems &amp; management &amp; structures?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Is it politics or design? Both: yes sensitive, but that is why we need structures &amp; management roles – but which &amp; from who?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22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does not have to be this way: </a:t>
            </a:r>
            <a:r>
              <a:rPr lang="en-US" dirty="0" err="1"/>
              <a:t>werd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interview </a:t>
            </a:r>
            <a:r>
              <a:rPr lang="en-US" dirty="0" err="1"/>
              <a:t>gezegd</a:t>
            </a:r>
            <a:r>
              <a:rPr lang="en-US" dirty="0"/>
              <a:t>: we can do it better.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4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benadrukL</a:t>
            </a:r>
            <a:r>
              <a:rPr lang="en-US" dirty="0"/>
              <a:t> 30, 250, 1500 –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kranten-artikelen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may have a model, but we need to educate policy makers: to specify in the legislation, to train Com / ECA </a:t>
            </a:r>
            <a:r>
              <a:rPr lang="en-US" dirty="0" err="1"/>
              <a:t>etc</a:t>
            </a:r>
            <a:r>
              <a:rPr lang="en-US" dirty="0"/>
              <a:t> that they have 2</a:t>
            </a:r>
            <a:r>
              <a:rPr lang="en-US" baseline="30000" dirty="0"/>
              <a:t>nd</a:t>
            </a:r>
            <a:r>
              <a:rPr lang="en-US" dirty="0"/>
              <a:t> order control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4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Essence: Too much of the legal and soft; too little management – but can it work??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Laatste</a:t>
            </a:r>
            <a:r>
              <a:rPr lang="en-US" dirty="0"/>
              <a:t> </a:t>
            </a:r>
            <a:r>
              <a:rPr lang="en-US" dirty="0" err="1"/>
              <a:t>opmerking</a:t>
            </a:r>
            <a:r>
              <a:rPr lang="en-US" dirty="0"/>
              <a:t>: Enforcement is essential to solve: for trust, for public support. Hence, the question is this a model?? If so, it also means that the EU has the wrong model (political)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4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Start: Mira -&gt; Reasons for non-compliance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4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session is about borders and migration – but it is important for us also to think about the generalization. We should not try to reinvent the wheel in all areas – it will take too long. Moreover, we need to have a positive (effectiveness) and a normative (what kind model will work in the specific context of </a:t>
            </a:r>
            <a:r>
              <a:rPr lang="en-US"/>
              <a:t>public expectations in mind) model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Worse off than in 2007. And that after these good years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57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meteen</a:t>
            </a:r>
            <a:r>
              <a:rPr lang="en-US" dirty="0"/>
              <a:t> </a:t>
            </a:r>
            <a:r>
              <a:rPr lang="en-US" dirty="0" err="1"/>
              <a:t>beginnen</a:t>
            </a:r>
            <a:r>
              <a:rPr lang="en-US" dirty="0"/>
              <a:t>: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zaken</a:t>
            </a:r>
            <a:r>
              <a:rPr lang="en-US" dirty="0"/>
              <a:t> </a:t>
            </a:r>
            <a:r>
              <a:rPr lang="en-US" dirty="0" err="1"/>
              <a:t>zie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Cie</a:t>
            </a:r>
            <a:r>
              <a:rPr lang="en-US" dirty="0"/>
              <a:t> 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lijn</a:t>
            </a:r>
            <a:r>
              <a:rPr lang="en-US" dirty="0"/>
              <a:t> nr </a:t>
            </a:r>
            <a:r>
              <a:rPr lang="en-US" dirty="0" err="1"/>
              <a:t>zichzelf</a:t>
            </a:r>
            <a:r>
              <a:rPr lang="en-US" dirty="0"/>
              <a:t> </a:t>
            </a:r>
            <a:r>
              <a:rPr lang="en-US" dirty="0" err="1"/>
              <a:t>toetrekt</a:t>
            </a:r>
            <a:r>
              <a:rPr lang="en-US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9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err="1"/>
              <a:t>Conbination</a:t>
            </a:r>
            <a:r>
              <a:rPr lang="en-US" u="sng" dirty="0"/>
              <a:t> of three: sticks, negotiations &amp; carrots / ‘market networks hierarchies’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Legal: to punish</a:t>
            </a:r>
            <a:r>
              <a:rPr lang="en-US" dirty="0"/>
              <a:t>. Takes </a:t>
            </a:r>
            <a:r>
              <a:rPr lang="en-US" u="sng" dirty="0"/>
              <a:t>long</a:t>
            </a:r>
            <a:r>
              <a:rPr lang="en-US" dirty="0"/>
              <a:t>, </a:t>
            </a:r>
            <a:r>
              <a:rPr lang="en-US" u="sng" dirty="0"/>
              <a:t>hard </a:t>
            </a:r>
            <a:r>
              <a:rPr lang="en-US" dirty="0"/>
              <a:t>to establish (</a:t>
            </a:r>
            <a:r>
              <a:rPr lang="en-US" u="sng" dirty="0"/>
              <a:t>non-implementation </a:t>
            </a:r>
            <a:r>
              <a:rPr lang="en-US" dirty="0"/>
              <a:t>is easy; but </a:t>
            </a:r>
            <a:r>
              <a:rPr lang="en-US" u="sng" dirty="0"/>
              <a:t>non-compliance </a:t>
            </a:r>
            <a:r>
              <a:rPr lang="en-US" dirty="0"/>
              <a:t>is much harder- </a:t>
            </a:r>
            <a:r>
              <a:rPr lang="en-US" dirty="0" err="1"/>
              <a:t>eg</a:t>
            </a:r>
            <a:r>
              <a:rPr lang="en-US" dirty="0"/>
              <a:t> border control: depends on season, amount of refugees establishing reasons, etc.). </a:t>
            </a:r>
            <a:r>
              <a:rPr lang="en-US" u="sng" dirty="0"/>
              <a:t>Com doubts its willingness + ‘We must do it from Brussels / Scapegoating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Interesting: EU is a legal system, but apparently it does not work like that. Yes, 1 component, but not in isolation.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-&gt; all three models failed in the SGP!?!?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-&gt; can the Commission manage EU? Weaknesses remain – but more importantly, the </a:t>
            </a:r>
            <a:r>
              <a:rPr lang="en-US" dirty="0" err="1"/>
              <a:t>Commision</a:t>
            </a:r>
            <a:r>
              <a:rPr lang="en-US" dirty="0"/>
              <a:t> does not want to be a manager – a </a:t>
            </a:r>
            <a:r>
              <a:rPr lang="en-US" dirty="0" err="1"/>
              <a:t>laywer</a:t>
            </a:r>
            <a:r>
              <a:rPr lang="en-US" dirty="0"/>
              <a:t>, and economist. Not a manager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Ecclectic</a:t>
            </a:r>
            <a:r>
              <a:rPr lang="en-US" dirty="0"/>
              <a:t>: but given 1) overload of the </a:t>
            </a:r>
            <a:r>
              <a:rPr lang="en-US" dirty="0" err="1"/>
              <a:t>centre</a:t>
            </a:r>
            <a:r>
              <a:rPr lang="en-US" dirty="0"/>
              <a:t>, 2) importance of the subsidiarity based model: Managerial is most important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01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err="1"/>
              <a:t>Conbination</a:t>
            </a:r>
            <a:r>
              <a:rPr lang="en-US" u="sng" dirty="0"/>
              <a:t> of three: sticks, negotiations &amp; carrots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Legal: to punish</a:t>
            </a:r>
            <a:r>
              <a:rPr lang="en-US" dirty="0"/>
              <a:t>. Takes </a:t>
            </a:r>
            <a:r>
              <a:rPr lang="en-US" u="sng" dirty="0"/>
              <a:t>long</a:t>
            </a:r>
            <a:r>
              <a:rPr lang="en-US" dirty="0"/>
              <a:t>, </a:t>
            </a:r>
            <a:r>
              <a:rPr lang="en-US" u="sng" dirty="0"/>
              <a:t>hard </a:t>
            </a:r>
            <a:r>
              <a:rPr lang="en-US" dirty="0"/>
              <a:t>to establish (</a:t>
            </a:r>
            <a:r>
              <a:rPr lang="en-US" u="sng" dirty="0"/>
              <a:t>non-implementation </a:t>
            </a:r>
            <a:r>
              <a:rPr lang="en-US" dirty="0"/>
              <a:t>is easy; but </a:t>
            </a:r>
            <a:r>
              <a:rPr lang="en-US" u="sng" dirty="0"/>
              <a:t>non-compliance </a:t>
            </a:r>
            <a:r>
              <a:rPr lang="en-US" dirty="0"/>
              <a:t>is much harder- </a:t>
            </a:r>
            <a:r>
              <a:rPr lang="en-US" dirty="0" err="1"/>
              <a:t>eg</a:t>
            </a:r>
            <a:r>
              <a:rPr lang="en-US" dirty="0"/>
              <a:t> border control: depends on season, amount of refugees establishing reasons, etc.). </a:t>
            </a:r>
            <a:r>
              <a:rPr lang="en-US" u="sng" dirty="0"/>
              <a:t>Com doubts its willingness + ‘We must do it from Brussels / Scapegoating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Interesting: EU is a legal system, but apparently it does not work like that. Yes, 1 component, but not in isolation.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-&gt; all three models failed in the SGP!?!?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-&gt; can the Commission manage EU? Weaknesses remain – but more importantly, the </a:t>
            </a:r>
            <a:r>
              <a:rPr lang="en-US" dirty="0" err="1"/>
              <a:t>Commision</a:t>
            </a:r>
            <a:r>
              <a:rPr lang="en-US" dirty="0"/>
              <a:t> does not want to be a manager – a </a:t>
            </a:r>
            <a:r>
              <a:rPr lang="en-US" dirty="0" err="1"/>
              <a:t>laywer</a:t>
            </a:r>
            <a:r>
              <a:rPr lang="en-US" dirty="0"/>
              <a:t>, and economist. Not a manager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Ecclectic</a:t>
            </a:r>
            <a:r>
              <a:rPr lang="en-US" dirty="0"/>
              <a:t>: but given 1) overload of the </a:t>
            </a:r>
            <a:r>
              <a:rPr lang="en-US" dirty="0" err="1"/>
              <a:t>centre</a:t>
            </a:r>
            <a:r>
              <a:rPr lang="en-US" dirty="0"/>
              <a:t>, 2) importance of the subsidiarity based model: Managerial is most important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1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Lower interest from the Commission to pursue MS + to follow it through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F99A-CBD7-44D5-824E-E6A1E111BE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41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GB" dirty="0"/>
              <a:t>Importance of Institutions</a:t>
            </a:r>
          </a:p>
          <a:p>
            <a:pPr marL="228600" indent="-228600">
              <a:buAutoNum type="arabicParenR"/>
            </a:pPr>
            <a:r>
              <a:rPr lang="en-GB" dirty="0"/>
              <a:t>Yes, I understand the frustration regarding Member States as rotten apples</a:t>
            </a:r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71D9A0-A90C-449B-A7A2-F3223557772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6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9E4BD-13DF-4971-8FE0-629D68CC5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A17773-4185-456B-9341-C9F812DFF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79AE40-29E2-4D83-9F30-65BBCC27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AE023B-F8F2-402F-AF80-D5A145E7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D6EB71-DD16-42F0-9B17-56C01B6C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71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0B3FC-01AE-474F-9A99-4121108E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9AD6BB-8FC5-4EBF-B7E8-17888A9D3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32F60D-A055-47B3-9CC5-F0233FB7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9799C5-9D79-4CC1-A608-1CDE0488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165F93-ABE8-4A6E-97E2-2C0C73A0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96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82479D-547F-4784-98EB-91F210A3D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63652A-D2F5-4746-BB36-23265CB21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593FF6-F32D-40EB-B7EC-BA4C11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F44081-2531-49C3-9EEA-F2515189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81AC8D-8C8E-4390-97EF-DFD34A9D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C16CD-7031-4CD7-96B6-63B47DE7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23041A-C557-4AB0-A8D6-CF5C45DC8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1C1FAD-28F3-48F8-9C3B-42C4F037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54B020-220D-4B9B-B0C9-9FC6619D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DB2BD2-CBBD-45D2-BC7B-7BF11C5C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36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0DA0F-D621-4D1C-AF2B-2D2329C48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08F6DB-C79D-4DF3-BA55-1A58C5A15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3F516-8142-456D-BA26-ED860AA5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EA788B-43AE-4DFD-884B-5A14B161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6375F5-2240-46D4-A0EC-E4A76F85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2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842BB-1B88-4473-B087-9FD8ACBD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F1FA04-744C-4D5C-B5F9-27BEC22BA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D10259C-ECDF-40D7-B90E-9CAFF738A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0C7AB1-7E70-4C6D-BD46-6E408AEF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00D13B-41DF-471A-8854-43A7C0F2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56DAC9-89B4-478D-B909-65916D60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39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A06EC-5722-4E66-8EB7-08BD683E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FC517D-4A22-499E-A001-B7FCBA6C0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77118C-A93F-4D2A-9A97-E84DE36B3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4C0D530-8F9A-498B-9FC8-7D6FE352B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A7E7F77-D317-4FEC-AB3B-A1C55DCA9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36816A-9485-44EB-A333-F497BF66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9696BC-AD24-45E5-BB82-C9758C38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D5407D1-5E3F-4FBC-8005-EC441927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1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E7BF4-A9A3-414A-8661-37C21334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4664569-9768-474F-9AA7-23BDFC4B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8CA979-D06C-4BCD-BEDA-D692B830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22A41E-F3AB-4FD9-A6A3-3D11CBB1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2204329-66D1-4BFB-8F52-E45C28F84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D10629-173C-4E2E-86AA-2E84D8F9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00B1FC-663C-4039-B32F-4DCC5261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1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6FCB9-1F00-46D9-B0BA-3B67211F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36FCBD-05D1-4E67-8F39-7FDACA42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01C543-A616-4978-B0AA-E9D713AA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204FC4-23D6-4112-9841-FE4E95AC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903F1D-DD27-46AA-A992-31561B42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B10D47-BC5B-4579-ADD3-1B80E786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4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811F9-7CC4-4CCF-93FF-EAFFF312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8E9CD61-1F6F-4178-901F-EDCAC023E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2375EC-FE8A-4731-ACDC-8F1607217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43A8DE-B2E9-4D2A-A4B6-80AAE566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F3988C-48EB-46EC-AE5F-0A42724D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FA32A0-6887-4EFF-9E1D-8C241E53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4FDD0AC-3852-42B7-B752-121D6CE2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586BA9-BE81-4438-AD19-7B5A803C5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9FA224-0322-47CA-884B-999A8E2F3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7408-7976-4407-A0AA-75891CA4E78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ED844B-47B2-4EF2-9286-6E1145632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2C777D-C357-4F5B-B2CF-69D624660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59F9-51B3-4780-818E-F960822FB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3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BA0BF96D-CB0E-44C7-A3D9-9C3A3ADDC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13877"/>
          </a:xfrm>
        </p:spPr>
        <p:txBody>
          <a:bodyPr/>
          <a:lstStyle/>
          <a:p>
            <a:r>
              <a:rPr lang="en-GB" dirty="0"/>
              <a:t>‘Rules are Rules’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D9BDAE06-A194-4137-B76D-9FFC8534B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3266"/>
          </a:xfrm>
        </p:spPr>
        <p:txBody>
          <a:bodyPr>
            <a:normAutofit fontScale="85000" lnSpcReduction="20000"/>
          </a:bodyPr>
          <a:lstStyle/>
          <a:p>
            <a:r>
              <a:rPr lang="en-GB" sz="4000" dirty="0">
                <a:solidFill>
                  <a:schemeClr val="accent1"/>
                </a:solidFill>
              </a:rPr>
              <a:t>Towards an Enforcement Template </a:t>
            </a:r>
          </a:p>
          <a:p>
            <a:r>
              <a:rPr lang="en-GB" sz="4000" dirty="0">
                <a:solidFill>
                  <a:schemeClr val="accent1"/>
                </a:solidFill>
              </a:rPr>
              <a:t>‘of the Rack’</a:t>
            </a:r>
          </a:p>
          <a:p>
            <a:endParaRPr lang="en-GB" sz="4000" dirty="0">
              <a:solidFill>
                <a:schemeClr val="accent1"/>
              </a:solidFill>
            </a:endParaRPr>
          </a:p>
          <a:p>
            <a:r>
              <a:rPr lang="en-GB" sz="4000" dirty="0">
                <a:solidFill>
                  <a:schemeClr val="accent1"/>
                </a:solidFill>
              </a:rPr>
              <a:t>The mental map of policy makers</a:t>
            </a:r>
          </a:p>
        </p:txBody>
      </p:sp>
    </p:spTree>
    <p:extLst>
      <p:ext uri="{BB962C8B-B14F-4D97-AF65-F5344CB8AC3E}">
        <p14:creationId xmlns:p14="http://schemas.microsoft.com/office/powerpoint/2010/main" val="680756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42" y="616226"/>
            <a:ext cx="9090199" cy="54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01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" y="-353770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125E3D9-3EFB-4F79-A27A-4F269CA15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929" y="1122362"/>
            <a:ext cx="10992679" cy="3886959"/>
          </a:xfrm>
        </p:spPr>
        <p:txBody>
          <a:bodyPr/>
          <a:lstStyle/>
          <a:p>
            <a:r>
              <a:rPr lang="en-GB" dirty="0"/>
              <a:t>A Template?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65B833-D26E-4506-A3DC-1F0F275F8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268" y="1987826"/>
            <a:ext cx="9144000" cy="924339"/>
          </a:xfrm>
        </p:spPr>
        <p:txBody>
          <a:bodyPr>
            <a:normAutofit/>
          </a:bodyPr>
          <a:lstStyle/>
          <a:p>
            <a:r>
              <a:rPr lang="en-GB" sz="5400" dirty="0"/>
              <a:t>‘It does not have to be this way’</a:t>
            </a:r>
          </a:p>
        </p:txBody>
      </p:sp>
    </p:spTree>
    <p:extLst>
      <p:ext uri="{BB962C8B-B14F-4D97-AF65-F5344CB8AC3E}">
        <p14:creationId xmlns:p14="http://schemas.microsoft.com/office/powerpoint/2010/main" val="350200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BFE7F72-E26A-435A-95B2-5896CBC3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026" y="0"/>
            <a:ext cx="7398026" cy="888048"/>
          </a:xfrm>
        </p:spPr>
        <p:txBody>
          <a:bodyPr/>
          <a:lstStyle/>
          <a:p>
            <a:pPr algn="ctr"/>
            <a:r>
              <a:rPr lang="en-GB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Miracle of EFSA</a:t>
            </a:r>
          </a:p>
        </p:txBody>
      </p:sp>
      <p:pic>
        <p:nvPicPr>
          <p:cNvPr id="3" name="Tijdelijke aanduiding voor inhoud 2">
            <a:extLst>
              <a:ext uri="{FF2B5EF4-FFF2-40B4-BE49-F238E27FC236}">
                <a16:creationId xmlns:a16="http://schemas.microsoft.com/office/drawing/2014/main" id="{74FACC01-5395-404B-920B-BD34ECC04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6" y="1704021"/>
            <a:ext cx="6345846" cy="4903608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ED9D73D-B494-47E2-BBF0-E75C5C0AFCBE}"/>
              </a:ext>
            </a:extLst>
          </p:cNvPr>
          <p:cNvSpPr txBox="1"/>
          <p:nvPr/>
        </p:nvSpPr>
        <p:spPr>
          <a:xfrm>
            <a:off x="6622773" y="1977886"/>
            <a:ext cx="53041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Decentralised + Centralised system + Network</a:t>
            </a:r>
          </a:p>
          <a:p>
            <a:endParaRPr lang="en-GB" sz="2800" dirty="0">
              <a:solidFill>
                <a:schemeClr val="accent1"/>
              </a:solidFill>
            </a:endParaRPr>
          </a:p>
          <a:p>
            <a:r>
              <a:rPr lang="en-GB" sz="2800" dirty="0">
                <a:solidFill>
                  <a:schemeClr val="accent1"/>
                </a:solidFill>
              </a:rPr>
              <a:t>Team inspections + Transparency</a:t>
            </a:r>
          </a:p>
          <a:p>
            <a:endParaRPr lang="en-GB" sz="2800" dirty="0">
              <a:solidFill>
                <a:schemeClr val="accent1"/>
              </a:solidFill>
            </a:endParaRPr>
          </a:p>
          <a:p>
            <a:r>
              <a:rPr lang="en-GB" sz="2800" dirty="0">
                <a:solidFill>
                  <a:schemeClr val="accent1"/>
                </a:solidFill>
              </a:rPr>
              <a:t>At a distance from Commission</a:t>
            </a:r>
          </a:p>
          <a:p>
            <a:endParaRPr lang="en-GB" sz="2800" dirty="0">
              <a:solidFill>
                <a:schemeClr val="accent1"/>
              </a:solidFill>
            </a:endParaRPr>
          </a:p>
          <a:p>
            <a:r>
              <a:rPr lang="en-GB" sz="2800" dirty="0">
                <a:solidFill>
                  <a:schemeClr val="accent1"/>
                </a:solidFill>
              </a:rPr>
              <a:t>=&gt;Common Culture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02EBD92-DBC9-4147-B1F8-2789CEA2397C}"/>
              </a:ext>
            </a:extLst>
          </p:cNvPr>
          <p:cNvSpPr txBox="1"/>
          <p:nvPr/>
        </p:nvSpPr>
        <p:spPr>
          <a:xfrm>
            <a:off x="6622773" y="5725992"/>
            <a:ext cx="5569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Aviation Safety, Medicines, Competition (?)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47E6641-83BC-45E7-8A61-231983BB07E9}"/>
              </a:ext>
            </a:extLst>
          </p:cNvPr>
          <p:cNvSpPr txBox="1"/>
          <p:nvPr/>
        </p:nvSpPr>
        <p:spPr>
          <a:xfrm rot="19786743">
            <a:off x="-151402" y="1038307"/>
            <a:ext cx="3030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Legal environment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F0C2A11-D8E8-4CC3-871C-3E65ECF58C20}"/>
              </a:ext>
            </a:extLst>
          </p:cNvPr>
          <p:cNvSpPr txBox="1"/>
          <p:nvPr/>
        </p:nvSpPr>
        <p:spPr>
          <a:xfrm rot="1896619">
            <a:off x="3500301" y="1282688"/>
            <a:ext cx="3030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Legal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8962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BFE7F72-E26A-435A-95B2-5896CBC3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617426"/>
            <a:ext cx="8153400" cy="770739"/>
          </a:xfrm>
        </p:spPr>
        <p:txBody>
          <a:bodyPr/>
          <a:lstStyle/>
          <a:p>
            <a:pPr algn="ctr"/>
            <a:r>
              <a:rPr lang="en-GB" dirty="0"/>
              <a:t>‘Light approach’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C22D955-94FF-4C30-96C2-CB0AD2367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6" y="1469571"/>
            <a:ext cx="11549744" cy="2471057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National Productivity Boards, </a:t>
            </a:r>
          </a:p>
          <a:p>
            <a:r>
              <a:rPr lang="en-GB" dirty="0">
                <a:solidFill>
                  <a:schemeClr val="accent1"/>
                </a:solidFill>
              </a:rPr>
              <a:t>Independent Fiscal Authorities</a:t>
            </a:r>
          </a:p>
          <a:p>
            <a:r>
              <a:rPr lang="en-GB" dirty="0">
                <a:solidFill>
                  <a:schemeClr val="accent1"/>
                </a:solidFill>
              </a:rPr>
              <a:t>Regulatory authorities (‘ATR’)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7 MS, different, under-resourced, weak network, national focus (not a role in EU policy)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Commission: Checks ‘implementation’, not application/effectiveness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4BB9D3B-96FE-4178-9799-096F9BD27E54}"/>
              </a:ext>
            </a:extLst>
          </p:cNvPr>
          <p:cNvSpPr txBox="1"/>
          <p:nvPr/>
        </p:nvSpPr>
        <p:spPr>
          <a:xfrm>
            <a:off x="944690" y="4281816"/>
            <a:ext cx="10493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anose="05050102010706020507" pitchFamily="18" charset="2"/>
              <a:buChar char="Þ"/>
            </a:pPr>
            <a:r>
              <a:rPr lang="en-GB" dirty="0"/>
              <a:t>Few countries, the same countries (+/- 25%)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dirty="0"/>
              <a:t>Weak networks, no shared EU-culture emerging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dirty="0"/>
              <a:t>Who is in charge?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GB" dirty="0"/>
              <a:t>National sovereignty &amp; sensitivities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GB" dirty="0">
                <a:solidFill>
                  <a:schemeClr val="accent1"/>
                </a:solidFill>
              </a:rPr>
              <a:t>‘Light’ approach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GB" dirty="0">
                <a:solidFill>
                  <a:schemeClr val="accent1"/>
                </a:solidFill>
              </a:rPr>
              <a:t>Commission in a difficult position, but also short of ideas &amp; not keen on involving national authorities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dirty="0"/>
              <a:t>Centralisation by default (but will not work, and certainly not with ‘borders’)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dirty="0"/>
              <a:t> A model: practically irrelevant of matter of education?</a:t>
            </a:r>
          </a:p>
        </p:txBody>
      </p:sp>
    </p:spTree>
    <p:extLst>
      <p:ext uri="{BB962C8B-B14F-4D97-AF65-F5344CB8AC3E}">
        <p14:creationId xmlns:p14="http://schemas.microsoft.com/office/powerpoint/2010/main" val="576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146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C1F920F-7A53-4A91-B726-E0A19CF8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486" y="119269"/>
            <a:ext cx="9394135" cy="49435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+mn-lt"/>
              </a:rPr>
              <a:t>Commission as manager?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8B937-917B-4988-883D-1EEFC2836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83366"/>
            <a:ext cx="10631557" cy="552426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A multilevel management deficit</a:t>
            </a:r>
            <a:r>
              <a:rPr lang="en-GB" sz="3200" dirty="0"/>
              <a:t>?</a:t>
            </a:r>
          </a:p>
          <a:p>
            <a:pPr lvl="1"/>
            <a:r>
              <a:rPr lang="en-GB" sz="2800" dirty="0"/>
              <a:t>Too much Law &amp; Politics?</a:t>
            </a:r>
          </a:p>
          <a:p>
            <a:pPr lvl="1"/>
            <a:r>
              <a:rPr lang="en-GB" sz="2800" dirty="0">
                <a:solidFill>
                  <a:srgbClr val="FF0000"/>
                </a:solidFill>
              </a:rPr>
              <a:t>How to build strong national institutions &amp; networks?</a:t>
            </a:r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An Enforcement Template</a:t>
            </a:r>
            <a:r>
              <a:rPr lang="en-GB" sz="3200" dirty="0"/>
              <a:t>?</a:t>
            </a:r>
          </a:p>
          <a:p>
            <a:pPr lvl="1"/>
            <a:r>
              <a:rPr lang="en-GB" sz="2800" dirty="0"/>
              <a:t>Strong national institutions + Network Agency outside the Commission + Commission as manager/initiator</a:t>
            </a:r>
          </a:p>
          <a:p>
            <a:pPr lvl="1"/>
            <a:r>
              <a:rPr lang="en-GB" sz="2800" dirty="0"/>
              <a:t>Or reinvent the wheel in all areas?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How to overcome resistance in </a:t>
            </a:r>
            <a:r>
              <a:rPr lang="en-GB" sz="3200">
                <a:solidFill>
                  <a:schemeClr val="accent1"/>
                </a:solidFill>
              </a:rPr>
              <a:t>Com, MS, </a:t>
            </a:r>
            <a:r>
              <a:rPr lang="en-GB" sz="3200" dirty="0">
                <a:solidFill>
                  <a:schemeClr val="accent1"/>
                </a:solidFill>
              </a:rPr>
              <a:t>and Parliaments?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What role for the Commission? </a:t>
            </a:r>
            <a:endParaRPr lang="en-GB" sz="2800" dirty="0"/>
          </a:p>
          <a:p>
            <a:pPr lvl="1"/>
            <a:r>
              <a:rPr lang="en-GB" sz="2800" dirty="0"/>
              <a:t>Does not like agencies, separation of tasks, nor management role</a:t>
            </a:r>
          </a:p>
        </p:txBody>
      </p:sp>
    </p:spTree>
    <p:extLst>
      <p:ext uri="{BB962C8B-B14F-4D97-AF65-F5344CB8AC3E}">
        <p14:creationId xmlns:p14="http://schemas.microsoft.com/office/powerpoint/2010/main" val="239912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BFE7F72-E26A-435A-95B2-5896CBC3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2640"/>
            <a:ext cx="10515600" cy="888048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Outline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C22D955-94FF-4C30-96C2-CB0AD2367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3139"/>
            <a:ext cx="10515600" cy="3423824"/>
          </a:xfrm>
        </p:spPr>
        <p:txBody>
          <a:bodyPr>
            <a:normAutofit/>
          </a:bodyPr>
          <a:lstStyle/>
          <a:p>
            <a:r>
              <a:rPr lang="en-GB" sz="3200" dirty="0"/>
              <a:t>What are the </a:t>
            </a:r>
            <a:r>
              <a:rPr lang="en-GB" sz="3200" dirty="0">
                <a:solidFill>
                  <a:schemeClr val="accent1"/>
                </a:solidFill>
              </a:rPr>
              <a:t>EU Enforcement models</a:t>
            </a:r>
            <a:r>
              <a:rPr lang="en-GB" sz="3200" dirty="0"/>
              <a:t>?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sz="3200" dirty="0"/>
              <a:t>A suggestion for a </a:t>
            </a:r>
            <a:r>
              <a:rPr lang="en-GB" sz="3200" dirty="0">
                <a:solidFill>
                  <a:schemeClr val="accent1"/>
                </a:solidFill>
              </a:rPr>
              <a:t>subsidiarity based model</a:t>
            </a:r>
          </a:p>
          <a:p>
            <a:pPr marL="457200" lvl="1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4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125E3D9-3EFB-4F79-A27A-4F269CA15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929" y="1122363"/>
            <a:ext cx="10992679" cy="1919012"/>
          </a:xfrm>
        </p:spPr>
        <p:txBody>
          <a:bodyPr/>
          <a:lstStyle/>
          <a:p>
            <a:r>
              <a:rPr lang="en-GB" dirty="0"/>
              <a:t>Is there an EU model of Enforcement?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65B833-D26E-4506-A3DC-1F0F275F80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6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C1F920F-7A53-4A91-B726-E0A19CF8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186"/>
            <a:ext cx="10515600" cy="82250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‘Enforcement crisis?’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8B937-917B-4988-883D-1EEFC2836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709" y="1876905"/>
            <a:ext cx="4572474" cy="4812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300" dirty="0"/>
              <a:t>Common EU Asylum System (CEAS)</a:t>
            </a:r>
          </a:p>
          <a:p>
            <a:pPr marL="0" indent="0">
              <a:buNone/>
            </a:pPr>
            <a:endParaRPr lang="en-GB" sz="2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2300" dirty="0">
                <a:solidFill>
                  <a:schemeClr val="accent1"/>
                </a:solidFill>
              </a:rPr>
              <a:t>Asylum Procedures</a:t>
            </a:r>
          </a:p>
          <a:p>
            <a:pPr marL="0" indent="0">
              <a:buNone/>
            </a:pPr>
            <a:r>
              <a:rPr lang="en-GB" sz="2300" dirty="0">
                <a:solidFill>
                  <a:schemeClr val="accent1"/>
                </a:solidFill>
              </a:rPr>
              <a:t>Reception Conditions</a:t>
            </a:r>
          </a:p>
          <a:p>
            <a:pPr marL="0" indent="0">
              <a:buNone/>
            </a:pPr>
            <a:r>
              <a:rPr lang="en-GB" sz="2300" dirty="0">
                <a:solidFill>
                  <a:schemeClr val="accent1"/>
                </a:solidFill>
              </a:rPr>
              <a:t>Qualifications Directive</a:t>
            </a:r>
          </a:p>
          <a:p>
            <a:pPr marL="0" indent="0">
              <a:buNone/>
            </a:pPr>
            <a:r>
              <a:rPr lang="en-GB" sz="2300" dirty="0">
                <a:solidFill>
                  <a:schemeClr val="accent1"/>
                </a:solidFill>
              </a:rPr>
              <a:t>(Revised) Dublin Regulation</a:t>
            </a:r>
          </a:p>
          <a:p>
            <a:pPr marL="0" indent="0">
              <a:buNone/>
            </a:pPr>
            <a:r>
              <a:rPr lang="en-GB" sz="2300" dirty="0">
                <a:solidFill>
                  <a:schemeClr val="accent1"/>
                </a:solidFill>
              </a:rPr>
              <a:t>Eurodac</a:t>
            </a:r>
            <a:endParaRPr lang="en-GB" sz="2300" dirty="0"/>
          </a:p>
          <a:p>
            <a:pPr marL="0" indent="0">
              <a:buNone/>
            </a:pPr>
            <a:endParaRPr lang="en-GB" sz="2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300" dirty="0">
                <a:solidFill>
                  <a:srgbClr val="FF0000"/>
                </a:solidFill>
              </a:rPr>
              <a:t>Due to salience, compliance does not occur &amp; Commission offers weak enforcement (</a:t>
            </a:r>
            <a:r>
              <a:rPr lang="en-GB" sz="2300" dirty="0" err="1">
                <a:solidFill>
                  <a:srgbClr val="FF0000"/>
                </a:solidFill>
              </a:rPr>
              <a:t>Schmälter</a:t>
            </a:r>
            <a:r>
              <a:rPr lang="en-GB" sz="23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61C994D-90FC-4926-B6F4-25EF55DA3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929" y="1738654"/>
            <a:ext cx="5548887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59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125E3D9-3EFB-4F79-A27A-4F269CA1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Enforcement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8B0E2D-A336-4204-A263-5272925FE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2276060"/>
            <a:ext cx="11433313" cy="3945835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>
                <a:solidFill>
                  <a:schemeClr val="accent1"/>
                </a:solidFill>
              </a:rPr>
              <a:t>Enforcement</a:t>
            </a:r>
          </a:p>
          <a:p>
            <a:pPr lvl="1">
              <a:buFontTx/>
              <a:buChar char="-"/>
            </a:pPr>
            <a:r>
              <a:rPr lang="en-GB" i="1" dirty="0"/>
              <a:t>Monitoring </a:t>
            </a:r>
            <a:r>
              <a:rPr lang="en-GB" dirty="0"/>
              <a:t>(implementation &amp; effects), </a:t>
            </a:r>
            <a:r>
              <a:rPr lang="en-GB" i="1" dirty="0"/>
              <a:t>Investigating </a:t>
            </a:r>
            <a:r>
              <a:rPr lang="en-GB" dirty="0"/>
              <a:t>and </a:t>
            </a:r>
            <a:r>
              <a:rPr lang="en-GB" i="1" dirty="0"/>
              <a:t>Sanctioning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accent1"/>
                </a:solidFill>
              </a:rPr>
              <a:t>Starting point</a:t>
            </a:r>
          </a:p>
          <a:p>
            <a:pPr lvl="1">
              <a:buFontTx/>
              <a:buChar char="-"/>
            </a:pPr>
            <a:r>
              <a:rPr lang="en-GB" dirty="0"/>
              <a:t>Direct Enforcement / 1ste line : National Authorities / Agencies / Private actors / EU Agencies</a:t>
            </a:r>
          </a:p>
          <a:p>
            <a:pPr lvl="1">
              <a:buFontTx/>
              <a:buChar char="-"/>
            </a:pPr>
            <a:r>
              <a:rPr lang="en-GB" dirty="0"/>
              <a:t>Indirect Enforcement / 2ste line : Commission</a:t>
            </a:r>
          </a:p>
          <a:p>
            <a:r>
              <a:rPr lang="en-GB" dirty="0">
                <a:solidFill>
                  <a:schemeClr val="accent1"/>
                </a:solidFill>
              </a:rPr>
              <a:t>Challenges</a:t>
            </a:r>
          </a:p>
          <a:p>
            <a:pPr lvl="1"/>
            <a:r>
              <a:rPr lang="en-GB" dirty="0"/>
              <a:t>Unclear legislation, Lacking political will/Salience + Lacking capacities (EU+MS)</a:t>
            </a:r>
          </a:p>
        </p:txBody>
      </p:sp>
    </p:spTree>
    <p:extLst>
      <p:ext uri="{BB962C8B-B14F-4D97-AF65-F5344CB8AC3E}">
        <p14:creationId xmlns:p14="http://schemas.microsoft.com/office/powerpoint/2010/main" val="35578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DC32BE51-7063-4789-9036-CBF8C6232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253483"/>
              </p:ext>
            </p:extLst>
          </p:nvPr>
        </p:nvGraphicFramePr>
        <p:xfrm>
          <a:off x="0" y="726579"/>
          <a:ext cx="12192001" cy="574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435">
                  <a:extLst>
                    <a:ext uri="{9D8B030D-6E8A-4147-A177-3AD203B41FA5}">
                      <a16:colId xmlns:a16="http://schemas.microsoft.com/office/drawing/2014/main" val="907796198"/>
                    </a:ext>
                  </a:extLst>
                </a:gridCol>
                <a:gridCol w="9160566">
                  <a:extLst>
                    <a:ext uri="{9D8B030D-6E8A-4147-A177-3AD203B41FA5}">
                      <a16:colId xmlns:a16="http://schemas.microsoft.com/office/drawing/2014/main" val="4104108931"/>
                    </a:ext>
                  </a:extLst>
                </a:gridCol>
              </a:tblGrid>
              <a:tr h="1843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Legal approach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-</a:t>
                      </a:r>
                      <a:r>
                        <a:rPr lang="en-GB" sz="20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Notifications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-Reasoned Opinions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-ECJ</a:t>
                      </a:r>
                      <a:endParaRPr lang="en-GB" sz="1400" b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b="0" dirty="0"/>
                        <a:t>‘Punishment’</a:t>
                      </a:r>
                    </a:p>
                    <a:p>
                      <a:pPr lvl="1"/>
                      <a:r>
                        <a:rPr lang="en-GB" sz="2000" b="0" dirty="0"/>
                        <a:t>Cumbersome</a:t>
                      </a:r>
                    </a:p>
                    <a:p>
                      <a:pPr lvl="1"/>
                      <a:r>
                        <a:rPr lang="en-GB" sz="2000" b="0" dirty="0"/>
                        <a:t>Crude in relation to causes/challenges (external shocks, season): ‘Stupid’ (Prodi)</a:t>
                      </a:r>
                    </a:p>
                    <a:p>
                      <a:pPr lvl="1"/>
                      <a:r>
                        <a:rPr lang="en-GB" sz="2000" b="0" dirty="0"/>
                        <a:t>‘We must from Brussels’, National salience</a:t>
                      </a:r>
                    </a:p>
                    <a:p>
                      <a:pPr lvl="1"/>
                      <a:r>
                        <a:rPr lang="en-GB" sz="2000" b="0" dirty="0"/>
                        <a:t>Big countries</a:t>
                      </a:r>
                      <a:r>
                        <a:rPr lang="en-GB" sz="2000" b="0" dirty="0">
                          <a:solidFill>
                            <a:schemeClr val="bg1"/>
                          </a:solidFill>
                        </a:rPr>
                        <a:t>? (</a:t>
                      </a:r>
                      <a:r>
                        <a:rPr lang="en-GB" sz="20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-que </a:t>
                      </a:r>
                      <a:r>
                        <a:rPr lang="en-GB" sz="20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France) </a:t>
                      </a:r>
                      <a:endParaRPr lang="en-GB" sz="2000" b="0" dirty="0">
                        <a:solidFill>
                          <a:schemeClr val="bg1"/>
                        </a:solidFill>
                      </a:endParaRPr>
                    </a:p>
                    <a:p>
                      <a:pPr lvl="1"/>
                      <a:r>
                        <a:rPr lang="en-GB" sz="20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Countries are like wild horses, punishing them is not the way to tame them </a:t>
                      </a:r>
                    </a:p>
                    <a:p>
                      <a:pPr lvl="1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90540"/>
                  </a:ext>
                </a:extLst>
              </a:tr>
              <a:tr h="1340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accent1"/>
                          </a:solidFill>
                        </a:rPr>
                        <a:t>Political / Persuasion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dirty="0"/>
                        <a:t>My motto is: dialogue, dialogue, dialogue (Moscovici)</a:t>
                      </a:r>
                    </a:p>
                    <a:p>
                      <a:pPr lvl="1"/>
                      <a:r>
                        <a:rPr lang="en-GB" sz="2000" dirty="0"/>
                        <a:t>‘Intelligent’ application of the SGP (Commission)</a:t>
                      </a:r>
                    </a:p>
                    <a:p>
                      <a:pPr lvl="1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Persuasion: avoided</a:t>
                      </a:r>
                    </a:p>
                    <a:p>
                      <a:pPr lvl="1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Naming &amp; Shaming: avoided</a:t>
                      </a:r>
                    </a:p>
                    <a:p>
                      <a:pPr lvl="1"/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consuming to change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414678"/>
                  </a:ext>
                </a:extLst>
              </a:tr>
              <a:tr h="537077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accent1"/>
                          </a:solidFill>
                        </a:rPr>
                        <a:t>Managerial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dirty="0"/>
                        <a:t>‘Carrots’</a:t>
                      </a:r>
                    </a:p>
                    <a:p>
                      <a:pPr lvl="1"/>
                      <a:r>
                        <a:rPr lang="en-GB" sz="2000" dirty="0"/>
                        <a:t>Financial assistance to border control, BICC, network building, </a:t>
                      </a:r>
                      <a:r>
                        <a:rPr lang="en-GB" sz="2000" i="1" dirty="0"/>
                        <a:t>EEAs</a:t>
                      </a:r>
                      <a:r>
                        <a:rPr lang="en-GB" sz="2000" dirty="0"/>
                        <a:t>, etc.</a:t>
                      </a:r>
                    </a:p>
                    <a:p>
                      <a:pPr lvl="1"/>
                      <a:r>
                        <a:rPr lang="en-GB" sz="2000" dirty="0"/>
                        <a:t>Capacity building &amp; knowledge transfer</a:t>
                      </a:r>
                    </a:p>
                    <a:p>
                      <a:pPr lvl="1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Capacity to comply 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≠ 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Willingness to comply. Why support for (some) cap building?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637897"/>
                  </a:ext>
                </a:extLst>
              </a:tr>
              <a:tr h="537077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1"/>
                          </a:solidFill>
                        </a:rPr>
                        <a:t>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Raise economic costs (Euro)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605760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271D0D02-069C-4D70-B757-F44EDE64DC3E}"/>
              </a:ext>
            </a:extLst>
          </p:cNvPr>
          <p:cNvSpPr txBox="1"/>
          <p:nvPr/>
        </p:nvSpPr>
        <p:spPr>
          <a:xfrm>
            <a:off x="347870" y="3339548"/>
            <a:ext cx="61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1AB2300-4736-46F5-A6B4-200425135B08}"/>
              </a:ext>
            </a:extLst>
          </p:cNvPr>
          <p:cNvSpPr/>
          <p:nvPr/>
        </p:nvSpPr>
        <p:spPr>
          <a:xfrm>
            <a:off x="4337587" y="96043"/>
            <a:ext cx="5213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Approaches</a:t>
            </a:r>
          </a:p>
        </p:txBody>
      </p:sp>
    </p:spTree>
    <p:extLst>
      <p:ext uri="{BB962C8B-B14F-4D97-AF65-F5344CB8AC3E}">
        <p14:creationId xmlns:p14="http://schemas.microsoft.com/office/powerpoint/2010/main" val="218690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DC32BE51-7063-4789-9036-CBF8C6232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038155"/>
              </p:ext>
            </p:extLst>
          </p:nvPr>
        </p:nvGraphicFramePr>
        <p:xfrm>
          <a:off x="0" y="680818"/>
          <a:ext cx="12192001" cy="341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898">
                  <a:extLst>
                    <a:ext uri="{9D8B030D-6E8A-4147-A177-3AD203B41FA5}">
                      <a16:colId xmlns:a16="http://schemas.microsoft.com/office/drawing/2014/main" val="907796198"/>
                    </a:ext>
                  </a:extLst>
                </a:gridCol>
                <a:gridCol w="8966103">
                  <a:extLst>
                    <a:ext uri="{9D8B030D-6E8A-4147-A177-3AD203B41FA5}">
                      <a16:colId xmlns:a16="http://schemas.microsoft.com/office/drawing/2014/main" val="4104108931"/>
                    </a:ext>
                  </a:extLst>
                </a:gridCol>
              </a:tblGrid>
              <a:tr h="868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Legal approach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-</a:t>
                      </a:r>
                      <a:r>
                        <a:rPr lang="en-GB" sz="20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Notifications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-Reasoned </a:t>
                      </a:r>
                      <a:r>
                        <a:rPr lang="en-GB" sz="2000" b="0" dirty="0" err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Opions</a:t>
                      </a:r>
                      <a:endParaRPr lang="en-GB" sz="2000" b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-ECJ</a:t>
                      </a:r>
                      <a:endParaRPr lang="en-GB" sz="1400" b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b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Countries are like wild horses, punishing them is not the way to tame them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90540"/>
                  </a:ext>
                </a:extLst>
              </a:tr>
              <a:tr h="786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Political / Persuasion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consuming: years to change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414678"/>
                  </a:ext>
                </a:extLst>
              </a:tr>
              <a:tr h="1074154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accent1"/>
                          </a:solidFill>
                        </a:rPr>
                        <a:t>Managerial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Capacity to comply 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≠ 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Willingness to comply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637897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271D0D02-069C-4D70-B757-F44EDE64DC3E}"/>
              </a:ext>
            </a:extLst>
          </p:cNvPr>
          <p:cNvSpPr txBox="1"/>
          <p:nvPr/>
        </p:nvSpPr>
        <p:spPr>
          <a:xfrm>
            <a:off x="347870" y="3339548"/>
            <a:ext cx="61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1AB2300-4736-46F5-A6B4-200425135B08}"/>
              </a:ext>
            </a:extLst>
          </p:cNvPr>
          <p:cNvSpPr/>
          <p:nvPr/>
        </p:nvSpPr>
        <p:spPr>
          <a:xfrm>
            <a:off x="4337587" y="96043"/>
            <a:ext cx="5213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Approaches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2FC438F-627E-4CC0-A038-7D52A7405643}"/>
              </a:ext>
            </a:extLst>
          </p:cNvPr>
          <p:cNvSpPr txBox="1"/>
          <p:nvPr/>
        </p:nvSpPr>
        <p:spPr>
          <a:xfrm>
            <a:off x="0" y="4111237"/>
            <a:ext cx="1219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800" dirty="0">
                <a:solidFill>
                  <a:srgbClr val="00B050"/>
                </a:solidFill>
              </a:rPr>
              <a:t>To what extent have these approaches worked? </a:t>
            </a:r>
            <a:endParaRPr lang="en-GB" sz="2400" dirty="0">
              <a:solidFill>
                <a:srgbClr val="00B050"/>
              </a:solidFill>
            </a:endParaRPr>
          </a:p>
          <a:p>
            <a:pPr lvl="1"/>
            <a:r>
              <a:rPr lang="en-GB" sz="2800" dirty="0">
                <a:solidFill>
                  <a:srgbClr val="00B050"/>
                </a:solidFill>
              </a:rPr>
              <a:t>	</a:t>
            </a:r>
            <a:r>
              <a:rPr lang="en-GB" sz="2400" dirty="0">
                <a:solidFill>
                  <a:srgbClr val="00B050"/>
                </a:solidFill>
              </a:rPr>
              <a:t>Border control, Asylum, SGP?</a:t>
            </a:r>
            <a:endParaRPr lang="en-GB" sz="2800" dirty="0">
              <a:solidFill>
                <a:srgbClr val="00B050"/>
              </a:solidFill>
            </a:endParaRPr>
          </a:p>
          <a:p>
            <a:pPr marL="457200" indent="-457200">
              <a:buAutoNum type="arabicParenR"/>
            </a:pPr>
            <a:r>
              <a:rPr lang="en-GB" sz="2800" dirty="0">
                <a:solidFill>
                  <a:srgbClr val="00B050"/>
                </a:solidFill>
              </a:rPr>
              <a:t>Centralisation? </a:t>
            </a:r>
          </a:p>
          <a:p>
            <a:pPr lvl="1"/>
            <a:r>
              <a:rPr lang="en-GB" sz="2400" dirty="0">
                <a:solidFill>
                  <a:srgbClr val="00B050"/>
                </a:solidFill>
              </a:rPr>
              <a:t>	EU Coast Guard; Weak agencies; Audit Office; Rotten Apples; Regulations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</a:p>
          <a:p>
            <a:pPr marL="457200" indent="-457200">
              <a:buAutoNum type="arabicParenR"/>
            </a:pPr>
            <a:r>
              <a:rPr lang="en-GB" sz="2800" dirty="0">
                <a:solidFill>
                  <a:srgbClr val="00B050"/>
                </a:solidFill>
              </a:rPr>
              <a:t>Capacity building: Willingness / awareness / what systems?</a:t>
            </a:r>
          </a:p>
          <a:p>
            <a:pPr lvl="1"/>
            <a:r>
              <a:rPr lang="en-GB" sz="2400" dirty="0">
                <a:solidFill>
                  <a:srgbClr val="00B050"/>
                </a:solidFill>
              </a:rPr>
              <a:t>	Can the Commission manage the EU – does it want to?</a:t>
            </a:r>
          </a:p>
        </p:txBody>
      </p:sp>
    </p:spTree>
    <p:extLst>
      <p:ext uri="{BB962C8B-B14F-4D97-AF65-F5344CB8AC3E}">
        <p14:creationId xmlns:p14="http://schemas.microsoft.com/office/powerpoint/2010/main" val="234824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79"/>
            <a:ext cx="12192000" cy="688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BFE7F72-E26A-435A-95B2-5896CBC3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2640"/>
            <a:ext cx="10515600" cy="888048"/>
          </a:xfrm>
        </p:spPr>
        <p:txBody>
          <a:bodyPr/>
          <a:lstStyle/>
          <a:p>
            <a:pPr algn="ctr"/>
            <a:r>
              <a:rPr lang="en-GB" dirty="0"/>
              <a:t>Legal approach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C22D955-94FF-4C30-96C2-CB0AD2367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3565"/>
            <a:ext cx="10515600" cy="3493398"/>
          </a:xfrm>
        </p:spPr>
        <p:txBody>
          <a:bodyPr/>
          <a:lstStyle/>
          <a:p>
            <a:r>
              <a:rPr lang="en-GB" dirty="0"/>
              <a:t>Letters of Formal Notice </a:t>
            </a:r>
            <a:r>
              <a:rPr lang="en-GB" dirty="0">
                <a:solidFill>
                  <a:schemeClr val="accent1"/>
                </a:solidFill>
              </a:rPr>
              <a:t>1492 </a:t>
            </a:r>
            <a:r>
              <a:rPr lang="en-GB" dirty="0"/>
              <a:t>(2005) → </a:t>
            </a:r>
            <a:r>
              <a:rPr lang="en-GB" dirty="0">
                <a:solidFill>
                  <a:schemeClr val="accent1"/>
                </a:solidFill>
              </a:rPr>
              <a:t>727</a:t>
            </a:r>
            <a:r>
              <a:rPr lang="en-GB" dirty="0"/>
              <a:t> (2017) </a:t>
            </a:r>
          </a:p>
          <a:p>
            <a:r>
              <a:rPr lang="en-GB" dirty="0"/>
              <a:t>Infringement procedures conferred to the ECJ </a:t>
            </a:r>
            <a:r>
              <a:rPr lang="en-GB" dirty="0">
                <a:solidFill>
                  <a:schemeClr val="accent1"/>
                </a:solidFill>
              </a:rPr>
              <a:t>254 </a:t>
            </a:r>
            <a:r>
              <a:rPr lang="en-GB" dirty="0"/>
              <a:t>→ </a:t>
            </a:r>
            <a:r>
              <a:rPr lang="en-GB" dirty="0">
                <a:solidFill>
                  <a:schemeClr val="accent1"/>
                </a:solidFill>
              </a:rPr>
              <a:t>41</a:t>
            </a: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6828EA7-73DE-4834-872F-AFF6376FD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448613"/>
              </p:ext>
            </p:extLst>
          </p:nvPr>
        </p:nvGraphicFramePr>
        <p:xfrm>
          <a:off x="1182757" y="4204252"/>
          <a:ext cx="5864085" cy="1639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9141">
                  <a:extLst>
                    <a:ext uri="{9D8B030D-6E8A-4147-A177-3AD203B41FA5}">
                      <a16:colId xmlns:a16="http://schemas.microsoft.com/office/drawing/2014/main" val="2310785977"/>
                    </a:ext>
                  </a:extLst>
                </a:gridCol>
                <a:gridCol w="1760249">
                  <a:extLst>
                    <a:ext uri="{9D8B030D-6E8A-4147-A177-3AD203B41FA5}">
                      <a16:colId xmlns:a16="http://schemas.microsoft.com/office/drawing/2014/main" val="2025762734"/>
                    </a:ext>
                  </a:extLst>
                </a:gridCol>
                <a:gridCol w="1954695">
                  <a:extLst>
                    <a:ext uri="{9D8B030D-6E8A-4147-A177-3AD203B41FA5}">
                      <a16:colId xmlns:a16="http://schemas.microsoft.com/office/drawing/2014/main" val="611997630"/>
                    </a:ext>
                  </a:extLst>
                </a:gridCol>
              </a:tblGrid>
              <a:tr h="5466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</a:rPr>
                        <a:t>2002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</a:rPr>
                        <a:t>2018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878344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 dirty="0" err="1">
                          <a:effectLst/>
                        </a:rPr>
                        <a:t>Directives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>
                          <a:effectLst/>
                        </a:rPr>
                        <a:t>1497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</a:rPr>
                        <a:t>1014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950082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Regulations 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>
                          <a:effectLst/>
                        </a:rPr>
                        <a:t>299</a:t>
                      </a:r>
                      <a:endParaRPr lang="en-GB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0622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1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0" y="2146851"/>
            <a:ext cx="1295400" cy="403011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" y="106390"/>
            <a:ext cx="9755377" cy="66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201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1374</Words>
  <Application>Microsoft Office PowerPoint</Application>
  <PresentationFormat>Widescreen</PresentationFormat>
  <Paragraphs>164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Kantoorthema</vt:lpstr>
      <vt:lpstr>‘Rules are Rules’</vt:lpstr>
      <vt:lpstr>Outline</vt:lpstr>
      <vt:lpstr>Is there an EU model of Enforcement?</vt:lpstr>
      <vt:lpstr>‘Enforcement crisis?’</vt:lpstr>
      <vt:lpstr>Enforcement</vt:lpstr>
      <vt:lpstr>PowerPoint Presentation</vt:lpstr>
      <vt:lpstr>PowerPoint Presentation</vt:lpstr>
      <vt:lpstr>Legal approach</vt:lpstr>
      <vt:lpstr>PowerPoint Presentation</vt:lpstr>
      <vt:lpstr>PowerPoint Presentation</vt:lpstr>
      <vt:lpstr>A Template?</vt:lpstr>
      <vt:lpstr>The Miracle of EFSA</vt:lpstr>
      <vt:lpstr>‘Light approach’</vt:lpstr>
      <vt:lpstr>Commission as manager?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adriaan schout</dc:creator>
  <cp:lastModifiedBy>HrvojeB</cp:lastModifiedBy>
  <cp:revision>53</cp:revision>
  <dcterms:created xsi:type="dcterms:W3CDTF">2018-11-02T09:48:23Z</dcterms:created>
  <dcterms:modified xsi:type="dcterms:W3CDTF">2019-12-03T15:15:29Z</dcterms:modified>
</cp:coreProperties>
</file>